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339" r:id="rId4"/>
    <p:sldId id="314" r:id="rId5"/>
    <p:sldId id="299" r:id="rId6"/>
    <p:sldId id="348" r:id="rId7"/>
    <p:sldId id="301" r:id="rId8"/>
    <p:sldId id="368" r:id="rId9"/>
    <p:sldId id="369" r:id="rId10"/>
    <p:sldId id="275" r:id="rId11"/>
    <p:sldId id="359" r:id="rId12"/>
    <p:sldId id="360" r:id="rId13"/>
    <p:sldId id="349" r:id="rId14"/>
    <p:sldId id="300" r:id="rId15"/>
    <p:sldId id="304" r:id="rId16"/>
    <p:sldId id="302" r:id="rId17"/>
    <p:sldId id="305" r:id="rId18"/>
    <p:sldId id="323" r:id="rId19"/>
    <p:sldId id="324" r:id="rId20"/>
    <p:sldId id="328" r:id="rId21"/>
    <p:sldId id="312" r:id="rId22"/>
    <p:sldId id="326" r:id="rId23"/>
    <p:sldId id="364" r:id="rId24"/>
    <p:sldId id="365" r:id="rId25"/>
    <p:sldId id="350" r:id="rId26"/>
    <p:sldId id="351" r:id="rId27"/>
    <p:sldId id="276" r:id="rId28"/>
    <p:sldId id="303" r:id="rId29"/>
    <p:sldId id="292" r:id="rId30"/>
    <p:sldId id="363" r:id="rId31"/>
    <p:sldId id="316" r:id="rId32"/>
    <p:sldId id="273" r:id="rId33"/>
    <p:sldId id="277" r:id="rId34"/>
    <p:sldId id="329" r:id="rId35"/>
    <p:sldId id="307" r:id="rId36"/>
    <p:sldId id="311" r:id="rId37"/>
    <p:sldId id="352" r:id="rId38"/>
    <p:sldId id="353" r:id="rId39"/>
    <p:sldId id="354" r:id="rId40"/>
    <p:sldId id="367" r:id="rId41"/>
    <p:sldId id="310" r:id="rId42"/>
    <p:sldId id="356" r:id="rId43"/>
    <p:sldId id="358" r:id="rId44"/>
    <p:sldId id="357" r:id="rId45"/>
    <p:sldId id="293" r:id="rId46"/>
    <p:sldId id="294" r:id="rId47"/>
    <p:sldId id="361" r:id="rId48"/>
    <p:sldId id="355" r:id="rId49"/>
    <p:sldId id="366" r:id="rId50"/>
    <p:sldId id="36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ECFF"/>
    <a:srgbClr val="FFCCFF"/>
    <a:srgbClr val="CC0000"/>
    <a:srgbClr val="000066"/>
    <a:srgbClr val="A50021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 showGuides="1">
      <p:cViewPr varScale="1">
        <p:scale>
          <a:sx n="65" d="100"/>
          <a:sy n="65" d="100"/>
        </p:scale>
        <p:origin x="-600" y="-96"/>
      </p:cViewPr>
      <p:guideLst>
        <p:guide orient="horz" pos="2160"/>
        <p:guide orient="horz" pos="6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akhenno\Documents\populatuion_vs_inf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akhenno\Documents\populatuion_vs_inf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t-EE"/>
              <a:t>World </a:t>
            </a:r>
            <a:r>
              <a:rPr lang="en-US"/>
              <a:t>Population</a:t>
            </a:r>
          </a:p>
        </c:rich>
      </c:tx>
      <c:layout>
        <c:manualLayout>
          <c:xMode val="edge"/>
          <c:yMode val="edge"/>
          <c:x val="0.30936811023622107"/>
          <c:y val="7.8703703703703803E-2"/>
        </c:manualLayout>
      </c:layout>
    </c:title>
    <c:plotArea>
      <c:layout>
        <c:manualLayout>
          <c:layoutTarget val="inner"/>
          <c:xMode val="edge"/>
          <c:yMode val="edge"/>
          <c:x val="0.21756864636996986"/>
          <c:y val="0.19943314377369523"/>
          <c:w val="0.6394700349956256"/>
          <c:h val="0.68921660834062359"/>
        </c:manualLayout>
      </c:layout>
      <c:lineChart>
        <c:grouping val="standard"/>
        <c:ser>
          <c:idx val="0"/>
          <c:order val="0"/>
          <c:tx>
            <c:v>Population</c:v>
          </c:tx>
          <c:spPr>
            <a:ln w="41275"/>
          </c:spPr>
          <c:marker>
            <c:symbol val="none"/>
          </c:marker>
          <c:cat>
            <c:numRef>
              <c:f>Sheet1!$B$17:$B$35</c:f>
              <c:numCache>
                <c:formatCode>0</c:formatCode>
                <c:ptCount val="19"/>
                <c:pt idx="0">
                  <c:v>1930</c:v>
                </c:pt>
                <c:pt idx="1">
                  <c:v>1935</c:v>
                </c:pt>
                <c:pt idx="2">
                  <c:v>1940</c:v>
                </c:pt>
                <c:pt idx="3">
                  <c:v>1945</c:v>
                </c:pt>
                <c:pt idx="4">
                  <c:v>1950</c:v>
                </c:pt>
                <c:pt idx="5">
                  <c:v>1955</c:v>
                </c:pt>
                <c:pt idx="6">
                  <c:v>1960</c:v>
                </c:pt>
                <c:pt idx="7">
                  <c:v>1965</c:v>
                </c:pt>
                <c:pt idx="8">
                  <c:v>1970</c:v>
                </c:pt>
                <c:pt idx="9">
                  <c:v>1975</c:v>
                </c:pt>
                <c:pt idx="10">
                  <c:v>1980</c:v>
                </c:pt>
                <c:pt idx="11">
                  <c:v>1985</c:v>
                </c:pt>
                <c:pt idx="12">
                  <c:v>1990</c:v>
                </c:pt>
                <c:pt idx="13">
                  <c:v>1995</c:v>
                </c:pt>
                <c:pt idx="14">
                  <c:v>2000</c:v>
                </c:pt>
                <c:pt idx="15">
                  <c:v>2005</c:v>
                </c:pt>
                <c:pt idx="16">
                  <c:v>2010</c:v>
                </c:pt>
                <c:pt idx="17">
                  <c:v>2015</c:v>
                </c:pt>
                <c:pt idx="18">
                  <c:v>2020</c:v>
                </c:pt>
              </c:numCache>
            </c:numRef>
          </c:cat>
          <c:val>
            <c:numRef>
              <c:f>Sheet1!$C$17:$C$35</c:f>
              <c:numCache>
                <c:formatCode>General</c:formatCode>
                <c:ptCount val="19"/>
                <c:pt idx="0" formatCode="0.0">
                  <c:v>2.1</c:v>
                </c:pt>
                <c:pt idx="4" formatCode="0.0">
                  <c:v>2.5</c:v>
                </c:pt>
                <c:pt idx="5" formatCode="0.0">
                  <c:v>2.8</c:v>
                </c:pt>
                <c:pt idx="6" formatCode="0.0">
                  <c:v>3</c:v>
                </c:pt>
                <c:pt idx="7" formatCode="0.0">
                  <c:v>3.3</c:v>
                </c:pt>
                <c:pt idx="8" formatCode="0.0">
                  <c:v>3.7</c:v>
                </c:pt>
                <c:pt idx="9" formatCode="0.0">
                  <c:v>4.0999999999999996</c:v>
                </c:pt>
                <c:pt idx="10" formatCode="0.0">
                  <c:v>4.5</c:v>
                </c:pt>
                <c:pt idx="11" formatCode="0.0">
                  <c:v>4.8</c:v>
                </c:pt>
                <c:pt idx="12" formatCode="0.0">
                  <c:v>5.3</c:v>
                </c:pt>
                <c:pt idx="13" formatCode="0.0">
                  <c:v>5.7</c:v>
                </c:pt>
                <c:pt idx="14" formatCode="0.0">
                  <c:v>6</c:v>
                </c:pt>
                <c:pt idx="15" formatCode="0.0">
                  <c:v>6.45</c:v>
                </c:pt>
                <c:pt idx="16" formatCode="0.0">
                  <c:v>6.8</c:v>
                </c:pt>
                <c:pt idx="17" formatCode="0.0">
                  <c:v>7.2</c:v>
                </c:pt>
                <c:pt idx="18" formatCode="0.0">
                  <c:v>7.6</c:v>
                </c:pt>
              </c:numCache>
            </c:numRef>
          </c:val>
        </c:ser>
        <c:marker val="1"/>
        <c:axId val="86131456"/>
        <c:axId val="86132992"/>
      </c:lineChart>
      <c:catAx>
        <c:axId val="86131456"/>
        <c:scaling>
          <c:orientation val="minMax"/>
        </c:scaling>
        <c:axPos val="b"/>
        <c:numFmt formatCode="0" sourceLinked="1"/>
        <c:tickLblPos val="nextTo"/>
        <c:crossAx val="86132992"/>
        <c:crosses val="autoZero"/>
        <c:auto val="1"/>
        <c:lblAlgn val="ctr"/>
        <c:lblOffset val="100"/>
        <c:tickLblSkip val="2"/>
        <c:tickMarkSkip val="2"/>
      </c:catAx>
      <c:valAx>
        <c:axId val="86132992"/>
        <c:scaling>
          <c:orientation val="minMax"/>
          <c:max val="8"/>
          <c:min val="2"/>
        </c:scaling>
        <c:axPos val="l"/>
        <c:numFmt formatCode="0.0" sourceLinked="1"/>
        <c:tickLblPos val="nextTo"/>
        <c:crossAx val="86131456"/>
        <c:crosses val="autoZero"/>
        <c:crossBetween val="midCat"/>
        <c:majorUnit val="2"/>
      </c:valAx>
      <c:spPr>
        <a:noFill/>
      </c:spPr>
    </c:plotArea>
    <c:plotVisOnly val="1"/>
    <c:dispBlanksAs val="span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2259505888234662"/>
          <c:y val="6.1745098335626074E-2"/>
          <c:w val="0.63520719920008883"/>
          <c:h val="0.72367197774788095"/>
        </c:manualLayout>
      </c:layout>
      <c:lineChart>
        <c:grouping val="standard"/>
        <c:ser>
          <c:idx val="0"/>
          <c:order val="0"/>
          <c:tx>
            <c:v>Population</c:v>
          </c:tx>
          <c:spPr>
            <a:ln w="4127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Sheet1!$B$9:$B$13</c:f>
              <c:numCache>
                <c:formatCode>0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Sheet1!$C$9:$C$13</c:f>
              <c:numCache>
                <c:formatCode>0%</c:formatCode>
                <c:ptCount val="5"/>
                <c:pt idx="0">
                  <c:v>1</c:v>
                </c:pt>
                <c:pt idx="1">
                  <c:v>1.075</c:v>
                </c:pt>
                <c:pt idx="2">
                  <c:v>1.1333333333333333</c:v>
                </c:pt>
                <c:pt idx="3">
                  <c:v>1.2</c:v>
                </c:pt>
                <c:pt idx="4">
                  <c:v>1.2666666666666666</c:v>
                </c:pt>
              </c:numCache>
            </c:numRef>
          </c:val>
        </c:ser>
        <c:ser>
          <c:idx val="1"/>
          <c:order val="1"/>
          <c:tx>
            <c:v>Information</c:v>
          </c:tx>
          <c:spPr>
            <a:ln w="34925"/>
          </c:spPr>
          <c:marker>
            <c:symbol val="none"/>
          </c:marker>
          <c:cat>
            <c:numRef>
              <c:f>Sheet1!$B$9:$B$13</c:f>
              <c:numCache>
                <c:formatCode>0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</c:numCache>
            </c:numRef>
          </c:cat>
          <c:val>
            <c:numRef>
              <c:f>Sheet1!$D$9:$D$13</c:f>
              <c:numCache>
                <c:formatCode>0%</c:formatCode>
                <c:ptCount val="5"/>
                <c:pt idx="0">
                  <c:v>1</c:v>
                </c:pt>
                <c:pt idx="1">
                  <c:v>1.625</c:v>
                </c:pt>
                <c:pt idx="2">
                  <c:v>15.3375</c:v>
                </c:pt>
                <c:pt idx="3">
                  <c:v>50</c:v>
                </c:pt>
                <c:pt idx="4">
                  <c:v>98.874999999999986</c:v>
                </c:pt>
              </c:numCache>
            </c:numRef>
          </c:val>
        </c:ser>
        <c:marker val="1"/>
        <c:axId val="86540672"/>
        <c:axId val="86542208"/>
      </c:lineChart>
      <c:catAx>
        <c:axId val="86540672"/>
        <c:scaling>
          <c:orientation val="minMax"/>
        </c:scaling>
        <c:axPos val="b"/>
        <c:numFmt formatCode="0" sourceLinked="1"/>
        <c:tickLblPos val="nextTo"/>
        <c:crossAx val="86542208"/>
        <c:crosses val="autoZero"/>
        <c:auto val="1"/>
        <c:lblAlgn val="ctr"/>
        <c:lblOffset val="100"/>
      </c:catAx>
      <c:valAx>
        <c:axId val="86542208"/>
        <c:scaling>
          <c:orientation val="minMax"/>
          <c:max val="90"/>
          <c:min val="1"/>
        </c:scaling>
        <c:axPos val="l"/>
        <c:numFmt formatCode="0%" sourceLinked="1"/>
        <c:tickLblPos val="nextTo"/>
        <c:crossAx val="86540672"/>
        <c:crosses val="autoZero"/>
        <c:crossBetween val="midCat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21516666666666664"/>
          <c:y val="0.18017169728783902"/>
          <c:w val="0.42551943633247147"/>
          <c:h val="0.2954244833789369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 w="0"/>
  </c:spPr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B8A3-E855-4A0C-B1BE-FAAB59A41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B22D-F594-41B6-A83C-D827D80BD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0681-7525-4164-AFC9-F7FA613AC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t-E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A839-84B9-42BF-8C7C-4B95905AF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8482-EBA4-4F95-A9B4-0BD3A7591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A9A6-A825-495F-BFDF-B5FA86C56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t-E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4028-1BEC-4E41-8A83-123BA881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C266-6A64-4E70-BEE7-C25B7E5A8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A7C0-1A8D-4E37-864A-BBF9A070B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5940-8A1E-472D-B240-F83258431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44A12-12B2-4A12-B1F1-D31BAC3F5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Myriad Pro Light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B7D0-62C7-4998-B9DD-B14ADB7BD0DE}" type="slidenum">
              <a:rPr lang="en-US" noProof="0"/>
              <a:pPr>
                <a:defRPr/>
              </a:pPr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6F2D-9DD3-4C5A-B54A-67F2F658A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29204-3FEB-4102-9D60-D2EA8E138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9DAE-C687-4EAC-9D8D-8AE2B7A21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1F97-4307-41D8-A064-C1EE2A3B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3503A-47C9-40D1-968E-F47BED8D6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7BED-9A30-4EEE-8246-50706E474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48DF-B1A2-4657-8896-B3F2B1C64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336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4D33-ACE4-439D-89CA-6F6EB38B3B3A}" type="slidenum">
              <a:rPr lang="en-US" noProof="0"/>
              <a:pPr>
                <a:defRPr/>
              </a:pPr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23A7-376A-4630-BB16-20D2C6C4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600-7E51-4946-8940-869CAC9C5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514F-78F2-4BBB-A9CC-3E500D994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8A07-F97D-4D54-8D43-07097E4C1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EAA0-5F3F-4376-8247-C4E7476B8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E2733-24EE-4C1C-AE2E-786DBC58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D4BFAF-A20E-4CB6-A39F-9517D45E4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216837-6891-410F-AD7B-CE165251B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work/quotes/1621115" TargetMode="External"/><Relationship Id="rId2" Type="http://schemas.openxmlformats.org/officeDocument/2006/relationships/hyperlink" Target="http://www.goodreads.com/author/show/2778055.Kurt_Vonnegu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ist.com/blogs/schumpeter/2011/04/higher-education_bubble_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vkeskus.ee/joboffers.php?submit=1&amp;categories=5" TargetMode="External"/><Relationship Id="rId13" Type="http://schemas.openxmlformats.org/officeDocument/2006/relationships/hyperlink" Target="http://www.cvkeskus.ee/joboffers.php?submit=1&amp;categories=21" TargetMode="External"/><Relationship Id="rId3" Type="http://schemas.openxmlformats.org/officeDocument/2006/relationships/hyperlink" Target="http://www.cvkeskus.ee/joboffers.php?submit=1&amp;categories=3" TargetMode="External"/><Relationship Id="rId7" Type="http://schemas.openxmlformats.org/officeDocument/2006/relationships/hyperlink" Target="http://www.cvkeskus.ee/joboffers.php?submit=1&amp;categories=4" TargetMode="External"/><Relationship Id="rId12" Type="http://schemas.openxmlformats.org/officeDocument/2006/relationships/hyperlink" Target="http://www.cvkeskus.ee/joboffers.php?submit=1&amp;categories=15" TargetMode="External"/><Relationship Id="rId2" Type="http://schemas.openxmlformats.org/officeDocument/2006/relationships/hyperlink" Target="http://www.cvkeskus.ee/joboffers.php?submit=1&amp;categories=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keskus.ee/joboffers.php?submit=1&amp;categories=25" TargetMode="External"/><Relationship Id="rId11" Type="http://schemas.openxmlformats.org/officeDocument/2006/relationships/hyperlink" Target="http://www.cvkeskus.ee/joboffers.php?submit=1&amp;categories=7" TargetMode="External"/><Relationship Id="rId5" Type="http://schemas.openxmlformats.org/officeDocument/2006/relationships/hyperlink" Target="http://www.cvkeskus.ee/joboffers.php?submit=1&amp;categories=18" TargetMode="External"/><Relationship Id="rId10" Type="http://schemas.openxmlformats.org/officeDocument/2006/relationships/hyperlink" Target="http://www.cvkeskus.ee/joboffers.php?submit=1&amp;categories=24" TargetMode="External"/><Relationship Id="rId4" Type="http://schemas.openxmlformats.org/officeDocument/2006/relationships/hyperlink" Target="http://www.cvkeskus.ee/joboffers.php?submit=1&amp;categories=12" TargetMode="External"/><Relationship Id="rId9" Type="http://schemas.openxmlformats.org/officeDocument/2006/relationships/hyperlink" Target="http://www.cvkeskus.ee/joboffers.php?submit=1&amp;categories=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t/press_statistic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results?search_query=derivatives+of+logarithmic+functions&amp;page=6&amp;hl=h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mc.com/collateral/about/news/idc-emc-digital-universe-2011-infographic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chronicle.com/article/Free-Video-Book-From/126427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smileygarden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cademy.com/" TargetMode="External"/><Relationship Id="rId2" Type="http://schemas.openxmlformats.org/officeDocument/2006/relationships/hyperlink" Target="http://www.openculture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psycinteractive.org/topics/cogsys/sq4r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psycinteractive.org/topics/cogsys/sq4r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.ee/cn/" TargetMode="External"/><Relationship Id="rId2" Type="http://schemas.openxmlformats.org/officeDocument/2006/relationships/hyperlink" Target="http://v2.ttu.ee/innovationacadem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900237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Buxton Sketch" pitchFamily="66" charset="0"/>
                <a:cs typeface="Aharoni" pitchFamily="2" charset="-79"/>
              </a:rPr>
              <a:t>Quo Vadis,</a:t>
            </a:r>
            <a:br>
              <a:rPr lang="en-US" sz="6000" b="1" smtClean="0">
                <a:latin typeface="Buxton Sketch" pitchFamily="66" charset="0"/>
                <a:cs typeface="Aharoni" pitchFamily="2" charset="-79"/>
              </a:rPr>
            </a:br>
            <a:r>
              <a:rPr lang="en-US" sz="6000" b="1" smtClean="0">
                <a:latin typeface="Buxton Sketch" pitchFamily="66" charset="0"/>
                <a:cs typeface="Aharoni" pitchFamily="2" charset="-79"/>
              </a:rPr>
              <a:t>(IT) education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140968"/>
            <a:ext cx="6400800" cy="1008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/>
              <a:t>Jaak Henno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Tallinn University of Technology, Estonia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Hannu Jaakkola,</a:t>
            </a:r>
          </a:p>
          <a:p>
            <a:r>
              <a:rPr lang="en-US" sz="2000" smtClean="0"/>
              <a:t>Tampere University of Technology, Pori, Finland</a:t>
            </a:r>
          </a:p>
          <a:p>
            <a:r>
              <a:rPr lang="en-US" sz="2000" smtClean="0"/>
              <a:t>Jukka Mäkelä</a:t>
            </a:r>
          </a:p>
          <a:p>
            <a:r>
              <a:rPr lang="en-US" sz="2000" smtClean="0"/>
              <a:t>University of Lapland, Rovaniemi, Finland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5229225"/>
            <a:ext cx="4321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“Nothing in this book is true.” </a:t>
            </a:r>
            <a:br>
              <a:rPr lang="en-US" sz="1600"/>
            </a:br>
            <a:r>
              <a:rPr lang="en-US" sz="1600"/>
              <a:t>― </a:t>
            </a:r>
            <a:r>
              <a:rPr lang="en-US" sz="1600">
                <a:hlinkClick r:id="rId2"/>
              </a:rPr>
              <a:t>Kurt Vonnegut</a:t>
            </a:r>
            <a:r>
              <a:rPr lang="en-US" sz="1600"/>
              <a:t>, </a:t>
            </a:r>
            <a:r>
              <a:rPr lang="en-US" sz="1600" i="1">
                <a:hlinkClick r:id="rId3"/>
              </a:rPr>
              <a:t>Cat’s Cradle</a:t>
            </a:r>
            <a:r>
              <a:rPr lang="en-US" sz="1600" i="1"/>
              <a:t> </a:t>
            </a:r>
            <a:endParaRPr lang="en-US" sz="16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951538"/>
            <a:ext cx="4473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smtClean="0"/>
              <a:t>“ Not everything here might be untrue.” 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― </a:t>
            </a:r>
            <a:r>
              <a:rPr lang="en-US" sz="1600" smtClean="0"/>
              <a:t>JH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Universities</a:t>
            </a:r>
            <a:r>
              <a:rPr lang="et-EE" dirty="0" smtClean="0"/>
              <a:t> and “real </a:t>
            </a:r>
            <a:r>
              <a:rPr lang="et-EE" dirty="0" err="1" smtClean="0"/>
              <a:t>life</a:t>
            </a:r>
            <a:r>
              <a:rPr lang="et-EE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Thiel</a:t>
            </a:r>
            <a:r>
              <a:rPr lang="en-US" dirty="0" smtClean="0"/>
              <a:t> offers undergraduates $100,000 fellowships to drop out of college and work on some original idea</a:t>
            </a:r>
            <a:r>
              <a:rPr lang="et-EE" dirty="0" smtClean="0"/>
              <a:t> </a:t>
            </a:r>
          </a:p>
          <a:p>
            <a:r>
              <a:rPr lang="et-EE" dirty="0" err="1" smtClean="0"/>
              <a:t>Thiel</a:t>
            </a:r>
            <a:r>
              <a:rPr lang="et-EE" dirty="0" smtClean="0"/>
              <a:t> </a:t>
            </a:r>
            <a:r>
              <a:rPr lang="et-EE" dirty="0" err="1" smtClean="0"/>
              <a:t>claims</a:t>
            </a:r>
            <a:r>
              <a:rPr lang="et-EE" dirty="0" smtClean="0"/>
              <a:t>: “</a:t>
            </a:r>
            <a:r>
              <a:rPr lang="en-US" dirty="0" smtClean="0">
                <a:hlinkClick r:id="rId2"/>
              </a:rPr>
              <a:t>Education is a bubble in a classic sense</a:t>
            </a:r>
            <a:r>
              <a:rPr lang="et-EE" dirty="0" smtClean="0"/>
              <a:t>”</a:t>
            </a:r>
          </a:p>
          <a:p>
            <a:pPr lvl="1"/>
            <a:r>
              <a:rPr lang="en-US" dirty="0" smtClean="0"/>
              <a:t>It </a:t>
            </a:r>
            <a:r>
              <a:rPr lang="et-EE" dirty="0" err="1" smtClean="0"/>
              <a:t>is</a:t>
            </a:r>
            <a:r>
              <a:rPr lang="en-US" dirty="0" smtClean="0"/>
              <a:t> overpriced</a:t>
            </a:r>
            <a:endParaRPr lang="et-EE" dirty="0" smtClean="0"/>
          </a:p>
          <a:p>
            <a:pPr lvl="1"/>
            <a:r>
              <a:rPr lang="en-US" dirty="0" smtClean="0"/>
              <a:t>there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n-US" dirty="0" smtClean="0"/>
              <a:t>an intense belief in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Job</a:t>
            </a:r>
            <a:r>
              <a:rPr lang="et-EE" dirty="0" smtClean="0"/>
              <a:t> </a:t>
            </a:r>
            <a:r>
              <a:rPr lang="et-EE" dirty="0" err="1" smtClean="0"/>
              <a:t>offers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Estonia (</a:t>
            </a:r>
            <a:r>
              <a:rPr lang="et-EE" dirty="0" err="1" smtClean="0"/>
              <a:t>May</a:t>
            </a:r>
            <a:r>
              <a:rPr lang="et-EE" dirty="0" smtClean="0"/>
              <a:t> 2012)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58"/>
          <a:ext cx="8229600" cy="542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4987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2"/>
                        </a:rPr>
                        <a:t>Catering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229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3"/>
                        </a:rPr>
                        <a:t>Construction / Real Estate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326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4"/>
                        </a:rPr>
                        <a:t>Culture / Entertainment /Recreation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32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5"/>
                        </a:rPr>
                        <a:t>Customer Service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694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6"/>
                        </a:rPr>
                        <a:t>Education / Science / Research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154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7"/>
                        </a:rPr>
                        <a:t>Electronics / Telecommunication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98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 dirty="0" err="1">
                          <a:hlinkClick r:id="rId8"/>
                        </a:rPr>
                        <a:t>Energetics</a:t>
                      </a:r>
                      <a:r>
                        <a:rPr lang="en-US" b="0" dirty="0">
                          <a:hlinkClick r:id="rId8"/>
                        </a:rPr>
                        <a:t> / Natural resources</a:t>
                      </a:r>
                      <a:r>
                        <a:rPr lang="en-US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37</a:t>
                      </a:r>
                    </a:p>
                  </a:txBody>
                  <a:tcPr anchor="ctr"/>
                </a:tc>
              </a:tr>
              <a:tr h="6817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hlinkClick r:id="rId9"/>
                        </a:rPr>
                        <a:t>Information Technology / E-commerce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137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10"/>
                        </a:rPr>
                        <a:t>Manufacturing / Production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568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11"/>
                        </a:rPr>
                        <a:t>Media / New media / Creative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38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12"/>
                        </a:rPr>
                        <a:t>Sales / Retail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701</a:t>
                      </a:r>
                    </a:p>
                  </a:txBody>
                  <a:tcPr anchor="ctr"/>
                </a:tc>
              </a:tr>
              <a:tr h="394987">
                <a:tc>
                  <a:txBody>
                    <a:bodyPr/>
                    <a:lstStyle/>
                    <a:p>
                      <a:r>
                        <a:rPr lang="en-US" b="0">
                          <a:hlinkClick r:id="rId13"/>
                        </a:rPr>
                        <a:t>Transportation / Logistics</a:t>
                      </a:r>
                      <a:r>
                        <a:rPr lang="en-US" b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286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 err="1" smtClean="0"/>
              <a:t>Students</a:t>
            </a:r>
            <a:endParaRPr lang="et-EE" dirty="0"/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Students</a:t>
            </a:r>
            <a:endParaRPr lang="et-EE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Current</a:t>
            </a:r>
            <a:r>
              <a:rPr lang="et-EE" dirty="0" smtClean="0"/>
              <a:t> </a:t>
            </a:r>
            <a:r>
              <a:rPr lang="et-EE" dirty="0" err="1" smtClean="0"/>
              <a:t>population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students</a:t>
            </a:r>
            <a:r>
              <a:rPr lang="et-EE" dirty="0" smtClean="0"/>
              <a:t> (Estonia, </a:t>
            </a:r>
            <a:r>
              <a:rPr lang="et-EE" dirty="0" err="1" smtClean="0"/>
              <a:t>Finland</a:t>
            </a:r>
            <a:r>
              <a:rPr lang="et-EE" dirty="0" smtClean="0"/>
              <a:t>)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very</a:t>
            </a:r>
            <a:r>
              <a:rPr lang="et-EE" dirty="0" smtClean="0"/>
              <a:t> </a:t>
            </a:r>
            <a:r>
              <a:rPr lang="en-US" dirty="0" smtClean="0"/>
              <a:t>heterogeneous</a:t>
            </a:r>
            <a:r>
              <a:rPr lang="et-EE" dirty="0" smtClean="0"/>
              <a:t>:</a:t>
            </a:r>
          </a:p>
          <a:p>
            <a:pPr lvl="1"/>
            <a:r>
              <a:rPr lang="et-EE" dirty="0" err="1" smtClean="0"/>
              <a:t>most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them</a:t>
            </a:r>
            <a:r>
              <a:rPr lang="et-EE" dirty="0" smtClean="0"/>
              <a:t> are </a:t>
            </a:r>
            <a:r>
              <a:rPr lang="et-EE" dirty="0" err="1" smtClean="0"/>
              <a:t>working</a:t>
            </a:r>
            <a:r>
              <a:rPr lang="et-EE" dirty="0" smtClean="0"/>
              <a:t> (</a:t>
            </a:r>
            <a:r>
              <a:rPr lang="et-EE" dirty="0" err="1" smtClean="0"/>
              <a:t>full</a:t>
            </a:r>
            <a:r>
              <a:rPr lang="et-EE" dirty="0" smtClean="0"/>
              <a:t> </a:t>
            </a:r>
            <a:r>
              <a:rPr lang="et-EE" dirty="0" err="1" smtClean="0"/>
              <a:t>time</a:t>
            </a:r>
            <a:r>
              <a:rPr lang="et-EE" dirty="0" smtClean="0"/>
              <a:t>)</a:t>
            </a:r>
          </a:p>
          <a:p>
            <a:pPr lvl="2"/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knowledge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work</a:t>
            </a:r>
            <a:r>
              <a:rPr lang="et-EE" dirty="0" smtClean="0"/>
              <a:t> are </a:t>
            </a:r>
            <a:r>
              <a:rPr lang="et-EE" dirty="0" err="1" smtClean="0"/>
              <a:t>may</a:t>
            </a:r>
            <a:r>
              <a:rPr lang="et-EE" dirty="0" smtClean="0"/>
              <a:t> </a:t>
            </a:r>
            <a:r>
              <a:rPr lang="et-EE" dirty="0" err="1" smtClean="0"/>
              <a:t>exceed</a:t>
            </a:r>
            <a:r>
              <a:rPr lang="et-EE" dirty="0" smtClean="0"/>
              <a:t> </a:t>
            </a:r>
            <a:r>
              <a:rPr lang="et-EE" dirty="0" err="1" smtClean="0"/>
              <a:t>knowledge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teachers</a:t>
            </a:r>
            <a:r>
              <a:rPr lang="et-EE" dirty="0" smtClean="0"/>
              <a:t> </a:t>
            </a:r>
          </a:p>
          <a:p>
            <a:pPr lvl="1"/>
            <a:r>
              <a:rPr lang="en-US" dirty="0" smtClean="0"/>
              <a:t>more than one third of students are older than 26 years</a:t>
            </a:r>
            <a:endParaRPr lang="et-EE" dirty="0" smtClean="0"/>
          </a:p>
          <a:p>
            <a:pPr lvl="2"/>
            <a:r>
              <a:rPr lang="et-EE" dirty="0" err="1" smtClean="0"/>
              <a:t>there</a:t>
            </a:r>
            <a:r>
              <a:rPr lang="et-EE" dirty="0" smtClean="0"/>
              <a:t> are </a:t>
            </a:r>
            <a:r>
              <a:rPr lang="et-EE" dirty="0" err="1" smtClean="0"/>
              <a:t>special</a:t>
            </a:r>
            <a:r>
              <a:rPr lang="et-EE" dirty="0" smtClean="0"/>
              <a:t> </a:t>
            </a:r>
            <a:r>
              <a:rPr lang="et-EE" dirty="0" err="1" smtClean="0"/>
              <a:t>programs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return</a:t>
            </a:r>
            <a:r>
              <a:rPr lang="et-EE" dirty="0" smtClean="0"/>
              <a:t> </a:t>
            </a:r>
            <a:r>
              <a:rPr lang="et-EE" dirty="0" err="1" smtClean="0"/>
              <a:t>those</a:t>
            </a:r>
            <a:r>
              <a:rPr lang="et-EE" dirty="0" smtClean="0"/>
              <a:t> </a:t>
            </a:r>
            <a:r>
              <a:rPr lang="et-EE" dirty="0" err="1" smtClean="0"/>
              <a:t>who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disrupted</a:t>
            </a:r>
            <a:r>
              <a:rPr lang="et-EE" dirty="0" smtClean="0"/>
              <a:t> </a:t>
            </a:r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university</a:t>
            </a:r>
            <a:r>
              <a:rPr lang="et-EE" dirty="0" smtClean="0"/>
              <a:t> </a:t>
            </a:r>
            <a:r>
              <a:rPr lang="et-EE" dirty="0" err="1" smtClean="0"/>
              <a:t>studies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students</a:t>
            </a:r>
            <a:endParaRPr lang="et-EE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Highly</a:t>
            </a:r>
            <a:r>
              <a:rPr lang="et-EE" dirty="0" smtClean="0"/>
              <a:t> </a:t>
            </a:r>
            <a:r>
              <a:rPr lang="en-US" dirty="0" smtClean="0"/>
              <a:t>motivated </a:t>
            </a:r>
            <a:endParaRPr lang="et-EE" dirty="0" smtClean="0"/>
          </a:p>
          <a:p>
            <a:r>
              <a:rPr lang="et-EE" dirty="0" err="1" smtClean="0"/>
              <a:t>Very</a:t>
            </a:r>
            <a:r>
              <a:rPr lang="et-EE" dirty="0" smtClean="0"/>
              <a:t> </a:t>
            </a:r>
            <a:r>
              <a:rPr lang="en-US" dirty="0" smtClean="0"/>
              <a:t>self-contained</a:t>
            </a:r>
            <a:endParaRPr lang="et-EE" dirty="0" smtClean="0"/>
          </a:p>
          <a:p>
            <a:r>
              <a:rPr lang="et-EE" dirty="0" smtClean="0"/>
              <a:t>K</a:t>
            </a:r>
            <a:r>
              <a:rPr lang="en-US" dirty="0" smtClean="0"/>
              <a:t>now what they want and are actively seeking information/knowledge which is essential for their work or related to their interests (the two are usually closely connected) </a:t>
            </a:r>
            <a:endParaRPr lang="et-EE" dirty="0" smtClean="0"/>
          </a:p>
          <a:p>
            <a:r>
              <a:rPr lang="et-EE" dirty="0" smtClean="0"/>
              <a:t>T</a:t>
            </a:r>
            <a:r>
              <a:rPr lang="en-US" dirty="0" smtClean="0"/>
              <a:t>hey want it just now, just-in-time </a:t>
            </a:r>
            <a:endParaRPr lang="et-EE" dirty="0" smtClean="0"/>
          </a:p>
          <a:p>
            <a:pPr lvl="1"/>
            <a:r>
              <a:rPr lang="en-US" dirty="0" smtClean="0"/>
              <a:t>not just-for-case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Natives</a:t>
            </a:r>
            <a:endParaRPr lang="et-E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t-EE" dirty="0" smtClean="0"/>
              <a:t>H</a:t>
            </a:r>
            <a:r>
              <a:rPr lang="en-US" dirty="0" err="1" smtClean="0"/>
              <a:t>andle</a:t>
            </a:r>
            <a:r>
              <a:rPr lang="en-US" dirty="0" smtClean="0"/>
              <a:t> often many tasks at the same time (work in parallel)</a:t>
            </a:r>
            <a:endParaRPr lang="et-EE" dirty="0" smtClean="0"/>
          </a:p>
          <a:p>
            <a:pPr>
              <a:defRPr/>
            </a:pPr>
            <a:r>
              <a:rPr lang="et-EE" dirty="0" smtClean="0"/>
              <a:t>P</a:t>
            </a:r>
            <a:r>
              <a:rPr lang="en-US" dirty="0" smtClean="0"/>
              <a:t>refer information in small chunks, the way Internet provides it: in quickly changing portions, via short text messages, Twitter tweets and </a:t>
            </a:r>
            <a:r>
              <a:rPr lang="en-US" dirty="0" err="1" smtClean="0"/>
              <a:t>Facebook</a:t>
            </a:r>
            <a:r>
              <a:rPr lang="en-US" dirty="0" smtClean="0"/>
              <a:t> remarks</a:t>
            </a:r>
            <a:endParaRPr lang="et-EE" dirty="0" smtClean="0"/>
          </a:p>
          <a:p>
            <a:pPr>
              <a:defRPr/>
            </a:pPr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preferred</a:t>
            </a:r>
            <a:r>
              <a:rPr lang="et-EE" dirty="0" smtClean="0"/>
              <a:t> ‘</a:t>
            </a:r>
            <a:r>
              <a:rPr lang="et-EE" dirty="0" err="1" smtClean="0"/>
              <a:t>modus</a:t>
            </a:r>
            <a:r>
              <a:rPr lang="et-EE" dirty="0" smtClean="0"/>
              <a:t> operandi’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br>
              <a:rPr lang="et-EE" dirty="0" smtClean="0"/>
            </a:b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based</a:t>
            </a:r>
            <a:r>
              <a:rPr lang="et-EE" dirty="0" smtClean="0"/>
              <a:t> on </a:t>
            </a:r>
            <a:r>
              <a:rPr lang="et-EE" dirty="0" err="1" smtClean="0"/>
              <a:t>rules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ethics</a:t>
            </a:r>
            <a:r>
              <a:rPr lang="et-EE" dirty="0" smtClean="0"/>
              <a:t> (</a:t>
            </a:r>
            <a:r>
              <a:rPr lang="et-EE" dirty="0" err="1" smtClean="0"/>
              <a:t>oldfashioned</a:t>
            </a:r>
            <a:r>
              <a:rPr lang="et-EE" dirty="0" smtClean="0"/>
              <a:t>!)</a:t>
            </a:r>
            <a:br>
              <a:rPr lang="et-EE" dirty="0" smtClean="0"/>
            </a:br>
            <a:r>
              <a:rPr lang="et-EE" dirty="0" err="1" smtClean="0"/>
              <a:t>but</a:t>
            </a:r>
            <a:r>
              <a:rPr lang="et-EE" dirty="0" smtClean="0"/>
              <a:t> on ‘</a:t>
            </a:r>
            <a:r>
              <a:rPr lang="et-EE" dirty="0" err="1" smtClean="0"/>
              <a:t>business</a:t>
            </a:r>
            <a:r>
              <a:rPr lang="et-EE" dirty="0" smtClean="0"/>
              <a:t> </a:t>
            </a:r>
            <a:r>
              <a:rPr lang="et-EE" dirty="0" err="1" smtClean="0"/>
              <a:t>rules</a:t>
            </a:r>
            <a:r>
              <a:rPr lang="et-EE" dirty="0" smtClean="0"/>
              <a:t>’</a:t>
            </a:r>
            <a:br>
              <a:rPr lang="et-EE" dirty="0" smtClean="0"/>
            </a:br>
            <a:r>
              <a:rPr lang="et-EE" dirty="0" smtClean="0"/>
              <a:t>	 </a:t>
            </a:r>
            <a:r>
              <a:rPr lang="et-EE" dirty="0" err="1" smtClean="0"/>
              <a:t>calculated</a:t>
            </a:r>
            <a:r>
              <a:rPr lang="et-EE" dirty="0" smtClean="0"/>
              <a:t> </a:t>
            </a:r>
            <a:r>
              <a:rPr lang="et-EE" dirty="0" err="1" smtClean="0"/>
              <a:t>like/with</a:t>
            </a:r>
            <a:r>
              <a:rPr lang="et-EE" dirty="0" smtClean="0"/>
              <a:t> </a:t>
            </a:r>
            <a:r>
              <a:rPr lang="et-EE" dirty="0" err="1" smtClean="0"/>
              <a:t>computers</a:t>
            </a:r>
            <a:r>
              <a:rPr lang="et-EE" dirty="0" smtClean="0"/>
              <a:t>  </a:t>
            </a:r>
          </a:p>
          <a:p>
            <a:pPr lvl="1">
              <a:defRPr/>
            </a:pPr>
            <a:endParaRPr lang="et-E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Media </a:t>
            </a:r>
            <a:r>
              <a:rPr lang="et-EE" dirty="0" err="1" smtClean="0"/>
              <a:t>modes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‘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natives</a:t>
            </a:r>
            <a:r>
              <a:rPr lang="et-EE" dirty="0" smtClean="0"/>
              <a:t>’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t-EE" dirty="0" err="1" smtClean="0"/>
              <a:t>They</a:t>
            </a:r>
            <a:r>
              <a:rPr lang="et-EE" dirty="0" smtClean="0"/>
              <a:t> </a:t>
            </a:r>
            <a:r>
              <a:rPr lang="et-EE" dirty="0" err="1" smtClean="0"/>
              <a:t>avoid</a:t>
            </a:r>
            <a:r>
              <a:rPr lang="et-EE" dirty="0" smtClean="0"/>
              <a:t> </a:t>
            </a:r>
            <a:r>
              <a:rPr lang="en-US" dirty="0" smtClean="0"/>
              <a:t>long passages of text </a:t>
            </a:r>
            <a:endParaRPr lang="et-EE" dirty="0" smtClean="0"/>
          </a:p>
          <a:p>
            <a:pPr lvl="1">
              <a:defRPr/>
            </a:pPr>
            <a:r>
              <a:rPr lang="et-EE" dirty="0" smtClean="0"/>
              <a:t>m</a:t>
            </a:r>
            <a:r>
              <a:rPr lang="en-US" dirty="0" smtClean="0"/>
              <a:t>any simply can not read or create long literate passages of text</a:t>
            </a:r>
            <a:endParaRPr lang="et-EE" dirty="0" smtClean="0"/>
          </a:p>
          <a:p>
            <a:pPr>
              <a:defRPr/>
            </a:pPr>
            <a:r>
              <a:rPr lang="et-EE" dirty="0" err="1" smtClean="0"/>
              <a:t>follow</a:t>
            </a:r>
            <a:r>
              <a:rPr lang="et-EE" dirty="0" smtClean="0"/>
              <a:t> at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same</a:t>
            </a:r>
            <a:r>
              <a:rPr lang="et-EE" dirty="0" smtClean="0"/>
              <a:t> </a:t>
            </a:r>
            <a:r>
              <a:rPr lang="et-EE" dirty="0" err="1" smtClean="0"/>
              <a:t>time</a:t>
            </a:r>
            <a:r>
              <a:rPr lang="et-EE" dirty="0" smtClean="0"/>
              <a:t> </a:t>
            </a:r>
            <a:r>
              <a:rPr lang="et-EE" dirty="0" err="1" smtClean="0"/>
              <a:t>several</a:t>
            </a:r>
            <a:r>
              <a:rPr lang="et-EE" dirty="0" smtClean="0"/>
              <a:t> </a:t>
            </a:r>
            <a:r>
              <a:rPr lang="et-EE" dirty="0" err="1" smtClean="0"/>
              <a:t>channels</a:t>
            </a:r>
            <a:r>
              <a:rPr lang="et-EE" dirty="0" smtClean="0"/>
              <a:t>:</a:t>
            </a:r>
          </a:p>
          <a:p>
            <a:pPr lvl="1">
              <a:defRPr/>
            </a:pPr>
            <a:r>
              <a:rPr lang="et-EE" dirty="0" smtClean="0"/>
              <a:t>TV, </a:t>
            </a:r>
            <a:r>
              <a:rPr lang="en-US" dirty="0" smtClean="0"/>
              <a:t>magazines, tablets, </a:t>
            </a:r>
            <a:r>
              <a:rPr lang="en-US" dirty="0" err="1" smtClean="0"/>
              <a:t>smartphones</a:t>
            </a:r>
            <a:r>
              <a:rPr lang="en-US" dirty="0" smtClean="0"/>
              <a:t>, </a:t>
            </a:r>
            <a:r>
              <a:rPr lang="et-EE" dirty="0" err="1" smtClean="0"/>
              <a:t>laptop</a:t>
            </a:r>
            <a:r>
              <a:rPr lang="et-EE" dirty="0" smtClean="0"/>
              <a:t> </a:t>
            </a:r>
          </a:p>
          <a:p>
            <a:pPr lvl="1">
              <a:defRPr/>
            </a:pPr>
            <a:r>
              <a:rPr lang="et-EE" dirty="0" err="1" smtClean="0"/>
              <a:t>even</a:t>
            </a:r>
            <a:r>
              <a:rPr lang="et-EE" dirty="0" smtClean="0"/>
              <a:t> </a:t>
            </a:r>
            <a:r>
              <a:rPr lang="et-EE" dirty="0" err="1" smtClean="0"/>
              <a:t>lecturer</a:t>
            </a:r>
            <a:r>
              <a:rPr lang="et-EE" dirty="0" smtClean="0"/>
              <a:t> (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time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time</a:t>
            </a:r>
            <a:r>
              <a:rPr lang="et-EE" dirty="0" smtClean="0"/>
              <a:t>)</a:t>
            </a:r>
          </a:p>
          <a:p>
            <a:pPr>
              <a:defRPr/>
            </a:pPr>
            <a:r>
              <a:rPr lang="et-EE" smtClean="0"/>
              <a:t>are </a:t>
            </a:r>
            <a:r>
              <a:rPr lang="et-EE" dirty="0" err="1" smtClean="0"/>
              <a:t>constantly</a:t>
            </a:r>
            <a:r>
              <a:rPr lang="en-US" dirty="0" smtClean="0"/>
              <a:t> looking for engaging content</a:t>
            </a:r>
            <a:endParaRPr lang="et-EE" dirty="0" smtClean="0"/>
          </a:p>
          <a:p>
            <a:pPr lvl="1">
              <a:defRPr/>
            </a:pPr>
            <a:r>
              <a:rPr lang="en-US" dirty="0" smtClean="0"/>
              <a:t>switch between media </a:t>
            </a:r>
            <a:r>
              <a:rPr lang="et-EE" dirty="0" err="1" smtClean="0"/>
              <a:t>channels</a:t>
            </a:r>
            <a:r>
              <a:rPr lang="en-US" dirty="0" smtClean="0"/>
              <a:t> 27 times per hour</a:t>
            </a:r>
            <a:endParaRPr lang="et-EE" dirty="0" smtClean="0"/>
          </a:p>
          <a:p>
            <a:pPr lvl="1">
              <a:defRPr/>
            </a:pPr>
            <a:r>
              <a:rPr lang="en-US" dirty="0" smtClean="0"/>
              <a:t>tend to assemble the pieces of the story themselves</a:t>
            </a:r>
            <a:endParaRPr lang="et-EE" dirty="0" smtClean="0"/>
          </a:p>
          <a:p>
            <a:pPr>
              <a:defRPr/>
            </a:pPr>
            <a:endParaRPr lang="et-EE" dirty="0" smtClean="0"/>
          </a:p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Media </a:t>
            </a:r>
            <a:r>
              <a:rPr lang="et-EE" dirty="0" err="1" smtClean="0"/>
              <a:t>modes</a:t>
            </a:r>
            <a:endParaRPr lang="et-EE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t-EE" dirty="0" err="1" smtClean="0"/>
              <a:t>Prefere</a:t>
            </a:r>
            <a:r>
              <a:rPr lang="et-EE" dirty="0" smtClean="0"/>
              <a:t> video </a:t>
            </a:r>
            <a:r>
              <a:rPr lang="et-EE" dirty="0" err="1" smtClean="0"/>
              <a:t>to</a:t>
            </a:r>
            <a:r>
              <a:rPr lang="et-EE" dirty="0" smtClean="0"/>
              <a:t> all </a:t>
            </a:r>
            <a:r>
              <a:rPr lang="et-EE" dirty="0" err="1" smtClean="0"/>
              <a:t>other</a:t>
            </a:r>
            <a:r>
              <a:rPr lang="et-EE" dirty="0" smtClean="0"/>
              <a:t> </a:t>
            </a:r>
            <a:r>
              <a:rPr lang="et-EE" dirty="0" err="1" smtClean="0"/>
              <a:t>communication</a:t>
            </a:r>
            <a:r>
              <a:rPr lang="et-EE" dirty="0" smtClean="0"/>
              <a:t> </a:t>
            </a:r>
            <a:r>
              <a:rPr lang="et-EE" dirty="0" err="1" smtClean="0"/>
              <a:t>media</a:t>
            </a:r>
            <a:endParaRPr lang="et-EE" dirty="0" smtClean="0"/>
          </a:p>
          <a:p>
            <a:pPr lvl="1">
              <a:defRPr/>
            </a:pPr>
            <a:r>
              <a:rPr lang="et-EE" dirty="0" err="1" smtClean="0"/>
              <a:t>Every</a:t>
            </a:r>
            <a:r>
              <a:rPr lang="et-EE" dirty="0" smtClean="0"/>
              <a:t> </a:t>
            </a:r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n-US" dirty="0" smtClean="0"/>
              <a:t>is uploaded to </a:t>
            </a:r>
            <a:r>
              <a:rPr lang="en-US" dirty="0" smtClean="0">
                <a:hlinkClick r:id="rId2"/>
              </a:rPr>
              <a:t>YouTube</a:t>
            </a:r>
            <a:r>
              <a:rPr lang="en-US" dirty="0" smtClean="0"/>
              <a:t> one hour of video </a:t>
            </a:r>
            <a:endParaRPr lang="et-EE" dirty="0" smtClean="0"/>
          </a:p>
          <a:p>
            <a:pPr lvl="1">
              <a:defRPr/>
            </a:pPr>
            <a:r>
              <a:rPr lang="en-US" dirty="0" smtClean="0"/>
              <a:t>Over 4 billion videos are viewed a day</a:t>
            </a:r>
            <a:endParaRPr lang="et-EE" dirty="0" smtClean="0"/>
          </a:p>
          <a:p>
            <a:pPr lvl="1">
              <a:defRPr/>
            </a:pPr>
            <a:r>
              <a:rPr lang="en-US" dirty="0" smtClean="0"/>
              <a:t>More video is uploaded to YouTube in one month than the 3 major US networks created in 60 years</a:t>
            </a:r>
            <a:endParaRPr lang="et-EE" dirty="0" smtClean="0"/>
          </a:p>
          <a:p>
            <a:pPr lvl="1">
              <a:defRPr/>
            </a:pPr>
            <a:r>
              <a:rPr lang="en-US" dirty="0" smtClean="0"/>
              <a:t> 70% of YouTube traffic comes from outside the</a:t>
            </a:r>
            <a:r>
              <a:rPr lang="et-EE" dirty="0" smtClean="0"/>
              <a:t>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YouTube</a:t>
            </a:r>
            <a:r>
              <a:rPr lang="et-EE" dirty="0" smtClean="0"/>
              <a:t>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YouTube is localized in 39 countries and across 54 languages </a:t>
            </a:r>
            <a:endParaRPr lang="et-EE" dirty="0" smtClean="0"/>
          </a:p>
          <a:p>
            <a:pPr lvl="1">
              <a:defRPr/>
            </a:pPr>
            <a:r>
              <a:rPr lang="en-US" dirty="0" smtClean="0"/>
              <a:t>In 2011, YouTube had more than 1 trillion views or almost 140 views for every person on Earth</a:t>
            </a:r>
            <a:endParaRPr lang="et-EE" dirty="0" smtClean="0"/>
          </a:p>
          <a:p>
            <a:pPr lvl="2">
              <a:defRPr/>
            </a:pPr>
            <a:r>
              <a:rPr lang="et-EE" b="1" dirty="0" smtClean="0">
                <a:hlinkClick r:id="rId2"/>
              </a:rPr>
              <a:t>Rezultati </a:t>
            </a:r>
            <a:r>
              <a:rPr lang="et-EE" b="1" dirty="0" err="1" smtClean="0">
                <a:hlinkClick r:id="rId2"/>
              </a:rPr>
              <a:t>pretraživanja</a:t>
            </a:r>
            <a:r>
              <a:rPr lang="et-EE" b="1" dirty="0" smtClean="0">
                <a:hlinkClick r:id="rId2"/>
              </a:rPr>
              <a:t> </a:t>
            </a:r>
            <a:r>
              <a:rPr lang="et-EE" b="1" dirty="0" err="1" smtClean="0">
                <a:hlinkClick r:id="rId2"/>
              </a:rPr>
              <a:t>za</a:t>
            </a:r>
            <a:r>
              <a:rPr lang="et-EE" b="1" dirty="0" smtClean="0">
                <a:hlinkClick r:id="rId2"/>
              </a:rPr>
              <a:t> </a:t>
            </a:r>
            <a:r>
              <a:rPr lang="et-EE" b="1" dirty="0" err="1" smtClean="0">
                <a:hlinkClick r:id="rId2"/>
              </a:rPr>
              <a:t>upit</a:t>
            </a:r>
            <a:endParaRPr lang="et-EE" b="1" dirty="0" smtClean="0"/>
          </a:p>
          <a:p>
            <a:pPr lvl="1">
              <a:defRPr/>
            </a:pPr>
            <a:endParaRPr lang="et-EE" dirty="0" smtClean="0"/>
          </a:p>
          <a:p>
            <a:pPr>
              <a:defRPr/>
            </a:pPr>
            <a:endParaRPr lang="et-EE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 err="1" smtClean="0"/>
              <a:t>lecture</a:t>
            </a:r>
            <a:endParaRPr lang="et-EE" dirty="0"/>
          </a:p>
        </p:txBody>
      </p:sp>
      <p:sp>
        <p:nvSpPr>
          <p:cNvPr id="3174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Issues: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smtClean="0"/>
              <a:t>Increasing need of highly educated people</a:t>
            </a:r>
          </a:p>
          <a:p>
            <a:pPr lvl="2"/>
            <a:r>
              <a:rPr lang="en-US" smtClean="0"/>
              <a:t>Especially in IT fields (?)</a:t>
            </a:r>
          </a:p>
          <a:p>
            <a:r>
              <a:rPr lang="en-US" smtClean="0"/>
              <a:t>Heterogeneous mass of students</a:t>
            </a:r>
          </a:p>
          <a:p>
            <a:pPr lvl="2"/>
            <a:r>
              <a:rPr lang="en-US" smtClean="0"/>
              <a:t>Different backgrounds, &gt; 80% work full-time </a:t>
            </a:r>
          </a:p>
          <a:p>
            <a:r>
              <a:rPr lang="en-US" smtClean="0"/>
              <a:t>Rapid flood of new information (new IT technologies)</a:t>
            </a:r>
          </a:p>
          <a:p>
            <a:pPr lvl="2"/>
            <a:r>
              <a:rPr lang="en-US" smtClean="0"/>
              <a:t>The social memory is stored now in silicon</a:t>
            </a:r>
          </a:p>
          <a:p>
            <a:r>
              <a:rPr lang="en-US" smtClean="0"/>
              <a:t>‘Digital natives’ are different</a:t>
            </a:r>
          </a:p>
          <a:p>
            <a:pPr lvl="2"/>
            <a:r>
              <a:rPr lang="en-US" smtClean="0"/>
              <a:t>Work in parallel</a:t>
            </a:r>
          </a:p>
          <a:p>
            <a:pPr lvl="2"/>
            <a:r>
              <a:rPr lang="en-US" smtClean="0"/>
              <a:t>Use simultaneously several communication channels</a:t>
            </a:r>
          </a:p>
          <a:p>
            <a:pPr lvl="2"/>
            <a:r>
              <a:rPr lang="en-US" smtClean="0"/>
              <a:t>Professor has to compete with all other channels to get their attention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Lecture</a:t>
            </a:r>
            <a:r>
              <a:rPr lang="et-EE" dirty="0" smtClean="0"/>
              <a:t> – </a:t>
            </a:r>
            <a:r>
              <a:rPr lang="et-EE" dirty="0" err="1" smtClean="0"/>
              <a:t>how</a:t>
            </a:r>
            <a:r>
              <a:rPr lang="et-EE" dirty="0" smtClean="0"/>
              <a:t> </a:t>
            </a:r>
            <a:r>
              <a:rPr lang="et-EE" dirty="0" err="1" smtClean="0"/>
              <a:t>it</a:t>
            </a:r>
            <a:r>
              <a:rPr lang="et-EE" dirty="0" smtClean="0"/>
              <a:t> </a:t>
            </a:r>
            <a:r>
              <a:rPr lang="et-EE" dirty="0" err="1" smtClean="0"/>
              <a:t>was</a:t>
            </a:r>
            <a:endParaRPr lang="et-EE" dirty="0" smtClean="0"/>
          </a:p>
        </p:txBody>
      </p:sp>
      <p:pic>
        <p:nvPicPr>
          <p:cNvPr id="6" name="Content Placeholder 5" descr="le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715" y="1600200"/>
            <a:ext cx="6788945" cy="4525963"/>
          </a:xfrm>
        </p:spPr>
      </p:pic>
      <p:sp>
        <p:nvSpPr>
          <p:cNvPr id="26626" name="AutoShape 2" descr="The 2011 John Locke Lectures"/>
          <p:cNvSpPr>
            <a:spLocks noChangeAspect="1" noChangeArrowheads="1"/>
          </p:cNvSpPr>
          <p:nvPr/>
        </p:nvSpPr>
        <p:spPr bwMode="auto">
          <a:xfrm>
            <a:off x="155575" y="-1371600"/>
            <a:ext cx="4476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6628" name="AutoShape 4" descr="The 2011 John Locke Lectures"/>
          <p:cNvSpPr>
            <a:spLocks noChangeAspect="1" noChangeArrowheads="1"/>
          </p:cNvSpPr>
          <p:nvPr/>
        </p:nvSpPr>
        <p:spPr bwMode="auto">
          <a:xfrm>
            <a:off x="155575" y="-1371600"/>
            <a:ext cx="4476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Lecture</a:t>
            </a:r>
            <a:r>
              <a:rPr lang="et-EE" dirty="0" smtClean="0"/>
              <a:t> - </a:t>
            </a:r>
            <a:r>
              <a:rPr lang="et-EE" dirty="0" err="1" smtClean="0"/>
              <a:t>now</a:t>
            </a:r>
            <a:endParaRPr lang="et-EE" dirty="0" smtClean="0"/>
          </a:p>
        </p:txBody>
      </p:sp>
      <p:pic>
        <p:nvPicPr>
          <p:cNvPr id="4" name="Content Placeholder 3" descr="lec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And </a:t>
            </a:r>
            <a:r>
              <a:rPr lang="et-EE" dirty="0" err="1" smtClean="0"/>
              <a:t>when</a:t>
            </a:r>
            <a:r>
              <a:rPr lang="et-EE" dirty="0" smtClean="0"/>
              <a:t> </a:t>
            </a:r>
            <a:r>
              <a:rPr lang="et-EE" dirty="0" err="1" smtClean="0"/>
              <a:t>laptops</a:t>
            </a:r>
            <a:r>
              <a:rPr lang="et-EE" dirty="0" smtClean="0"/>
              <a:t> are </a:t>
            </a:r>
            <a:r>
              <a:rPr lang="et-EE" dirty="0" err="1" smtClean="0"/>
              <a:t>forbidden…</a:t>
            </a:r>
            <a:endParaRPr lang="en-US" dirty="0"/>
          </a:p>
        </p:txBody>
      </p:sp>
      <p:pic>
        <p:nvPicPr>
          <p:cNvPr id="4" name="Content Placeholder 3" descr="lectur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New </a:t>
            </a:r>
            <a:r>
              <a:rPr lang="et-EE" dirty="0" err="1" smtClean="0"/>
              <a:t>storage</a:t>
            </a:r>
            <a:r>
              <a:rPr lang="et-EE" dirty="0" smtClean="0"/>
              <a:t> </a:t>
            </a:r>
            <a:r>
              <a:rPr lang="et-EE" dirty="0" err="1" smtClean="0"/>
              <a:t>media</a:t>
            </a:r>
            <a:endParaRPr lang="et-EE" dirty="0"/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Humans</a:t>
            </a:r>
            <a:endParaRPr lang="et-E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advancement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n-US" dirty="0" smtClean="0"/>
              <a:t>Homo sapiens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based</a:t>
            </a:r>
            <a:r>
              <a:rPr lang="et-EE" dirty="0" smtClean="0"/>
              <a:t> on </a:t>
            </a:r>
            <a:r>
              <a:rPr lang="et-EE" dirty="0" err="1" smtClean="0"/>
              <a:t>its</a:t>
            </a:r>
            <a:r>
              <a:rPr lang="et-EE" dirty="0" smtClean="0"/>
              <a:t> </a:t>
            </a:r>
            <a:r>
              <a:rPr lang="et-EE" dirty="0" err="1" smtClean="0"/>
              <a:t>ability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collect</a:t>
            </a:r>
            <a:r>
              <a:rPr lang="et-EE" dirty="0" smtClean="0"/>
              <a:t> </a:t>
            </a:r>
            <a:r>
              <a:rPr lang="et-EE" dirty="0" err="1" smtClean="0"/>
              <a:t>collectively</a:t>
            </a:r>
            <a:r>
              <a:rPr lang="et-EE" dirty="0" smtClean="0"/>
              <a:t> </a:t>
            </a:r>
            <a:r>
              <a:rPr lang="et-EE" dirty="0" err="1" smtClean="0"/>
              <a:t>information</a:t>
            </a:r>
            <a:r>
              <a:rPr lang="et-EE" dirty="0" smtClean="0"/>
              <a:t> </a:t>
            </a:r>
            <a:r>
              <a:rPr lang="et-EE" dirty="0" err="1" smtClean="0"/>
              <a:t>about</a:t>
            </a:r>
            <a:r>
              <a:rPr lang="et-EE" dirty="0" smtClean="0"/>
              <a:t> </a:t>
            </a:r>
            <a:r>
              <a:rPr lang="et-EE" dirty="0" err="1" smtClean="0"/>
              <a:t>our</a:t>
            </a:r>
            <a:r>
              <a:rPr lang="et-EE" dirty="0" smtClean="0"/>
              <a:t> </a:t>
            </a:r>
            <a:r>
              <a:rPr lang="et-EE" dirty="0" err="1" smtClean="0"/>
              <a:t>environment</a:t>
            </a:r>
            <a:endParaRPr lang="et-EE" dirty="0" smtClean="0"/>
          </a:p>
          <a:p>
            <a:r>
              <a:rPr lang="et-EE" dirty="0" err="1" smtClean="0"/>
              <a:t>This</a:t>
            </a:r>
            <a:r>
              <a:rPr lang="et-EE" dirty="0" smtClean="0"/>
              <a:t> </a:t>
            </a:r>
            <a:r>
              <a:rPr lang="et-EE" dirty="0" err="1" smtClean="0"/>
              <a:t>database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based</a:t>
            </a:r>
            <a:r>
              <a:rPr lang="et-EE" dirty="0" smtClean="0"/>
              <a:t> on </a:t>
            </a:r>
            <a:r>
              <a:rPr lang="et-EE" dirty="0" err="1" smtClean="0"/>
              <a:t>our</a:t>
            </a:r>
            <a:r>
              <a:rPr lang="et-EE" dirty="0" smtClean="0"/>
              <a:t> </a:t>
            </a:r>
            <a:r>
              <a:rPr lang="et-EE" dirty="0" err="1" smtClean="0"/>
              <a:t>language</a:t>
            </a:r>
            <a:endParaRPr lang="et-EE" dirty="0" smtClean="0"/>
          </a:p>
          <a:p>
            <a:r>
              <a:rPr lang="et-EE" dirty="0" err="1" smtClean="0"/>
              <a:t>Up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now</a:t>
            </a:r>
            <a:r>
              <a:rPr lang="et-EE" dirty="0" smtClean="0"/>
              <a:t>, </a:t>
            </a:r>
            <a:r>
              <a:rPr lang="et-EE" dirty="0" err="1" smtClean="0"/>
              <a:t>this</a:t>
            </a:r>
            <a:r>
              <a:rPr lang="et-EE" dirty="0" smtClean="0"/>
              <a:t> </a:t>
            </a:r>
            <a:r>
              <a:rPr lang="et-EE" dirty="0" err="1" smtClean="0"/>
              <a:t>database</a:t>
            </a:r>
            <a:r>
              <a:rPr lang="et-EE" dirty="0" smtClean="0"/>
              <a:t> </a:t>
            </a:r>
            <a:r>
              <a:rPr lang="et-EE" dirty="0" err="1" smtClean="0"/>
              <a:t>was</a:t>
            </a:r>
            <a:r>
              <a:rPr lang="et-EE" dirty="0" smtClean="0"/>
              <a:t> </a:t>
            </a:r>
            <a:r>
              <a:rPr lang="et-EE" dirty="0" err="1" smtClean="0"/>
              <a:t>stored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our</a:t>
            </a:r>
            <a:r>
              <a:rPr lang="et-EE" dirty="0" smtClean="0"/>
              <a:t> </a:t>
            </a:r>
            <a:r>
              <a:rPr lang="et-EE" dirty="0" err="1" smtClean="0"/>
              <a:t>grey</a:t>
            </a:r>
            <a:r>
              <a:rPr lang="et-EE" dirty="0" smtClean="0"/>
              <a:t> </a:t>
            </a:r>
            <a:r>
              <a:rPr lang="et-EE" dirty="0" err="1" smtClean="0"/>
              <a:t>cells</a:t>
            </a:r>
            <a:endParaRPr lang="et-EE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572000" y="4114800"/>
          <a:ext cx="43529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Increase of Information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A</a:t>
            </a:r>
            <a:r>
              <a:rPr lang="en-GB" smtClean="0"/>
              <a:t>mount of man-made information grows exponentially</a:t>
            </a:r>
            <a:endParaRPr lang="et-EE" smtClean="0"/>
          </a:p>
          <a:p>
            <a:pPr eaLnBrk="1" hangingPunct="1"/>
            <a:r>
              <a:rPr lang="en-GB" smtClean="0"/>
              <a:t>Currently we create in every two days as much information as we did from the dawn of civilization up until 2003 </a:t>
            </a:r>
            <a:endParaRPr lang="et-EE" smtClean="0"/>
          </a:p>
          <a:p>
            <a:pPr eaLnBrk="1" hangingPunct="1"/>
            <a:endParaRPr lang="et-EE" smtClean="0"/>
          </a:p>
        </p:txBody>
      </p:sp>
      <p:pic>
        <p:nvPicPr>
          <p:cNvPr id="37892" name="Picture 3" descr="digital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36562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New </a:t>
            </a:r>
            <a:r>
              <a:rPr lang="et-EE" dirty="0" err="1" smtClean="0"/>
              <a:t>Information</a:t>
            </a:r>
            <a:endParaRPr lang="et-E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</a:t>
            </a:r>
            <a:r>
              <a:rPr lang="en-US" dirty="0" smtClean="0"/>
              <a:t>mount of technical information human civilization produces doubles every two years</a:t>
            </a:r>
            <a:endParaRPr lang="et-EE" dirty="0" smtClean="0"/>
          </a:p>
          <a:p>
            <a:r>
              <a:rPr lang="en-GB" dirty="0" smtClean="0"/>
              <a:t>Google CEO Eric Schmidt</a:t>
            </a:r>
            <a:r>
              <a:rPr lang="et-EE" dirty="0" smtClean="0"/>
              <a:t>: </a:t>
            </a:r>
          </a:p>
          <a:p>
            <a:pPr lvl="1">
              <a:buFontTx/>
              <a:buNone/>
            </a:pPr>
            <a:r>
              <a:rPr lang="et-EE" dirty="0" smtClean="0"/>
              <a:t>“</a:t>
            </a:r>
            <a:r>
              <a:rPr lang="en-GB" dirty="0" smtClean="0">
                <a:solidFill>
                  <a:srgbClr val="002060"/>
                </a:solidFill>
              </a:rPr>
              <a:t>we create </a:t>
            </a:r>
            <a:r>
              <a:rPr lang="en-GB" dirty="0" smtClean="0">
                <a:solidFill>
                  <a:srgbClr val="FF0000"/>
                </a:solidFill>
              </a:rPr>
              <a:t>in two days </a:t>
            </a:r>
            <a:r>
              <a:rPr lang="en-GB" dirty="0" smtClean="0">
                <a:solidFill>
                  <a:srgbClr val="002060"/>
                </a:solidFill>
              </a:rPr>
              <a:t>now as much information as we did from the dawn of civilization up until - ca five </a:t>
            </a:r>
            <a:r>
              <a:rPr lang="en-GB" dirty="0" err="1" smtClean="0">
                <a:solidFill>
                  <a:srgbClr val="002060"/>
                </a:solidFill>
              </a:rPr>
              <a:t>exabytes</a:t>
            </a:r>
            <a:r>
              <a:rPr lang="et-EE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t-EE" dirty="0" smtClean="0"/>
              <a:t>Encyclopedia </a:t>
            </a:r>
            <a:r>
              <a:rPr lang="et-EE" dirty="0" err="1" smtClean="0"/>
              <a:t>Britannica</a:t>
            </a:r>
            <a:r>
              <a:rPr lang="et-EE" dirty="0" smtClean="0"/>
              <a:t>: “</a:t>
            </a:r>
            <a:r>
              <a:rPr lang="en-US" dirty="0" smtClean="0"/>
              <a:t>half of what </a:t>
            </a:r>
            <a:r>
              <a:rPr lang="et-EE" dirty="0" err="1" smtClean="0"/>
              <a:t>students</a:t>
            </a:r>
            <a:r>
              <a:rPr lang="et-EE" dirty="0" smtClean="0"/>
              <a:t> </a:t>
            </a:r>
            <a:r>
              <a:rPr lang="en-US" dirty="0" smtClean="0"/>
              <a:t>learn in their first year of study will be outdated by their third year</a:t>
            </a:r>
            <a:r>
              <a:rPr lang="et-EE" dirty="0" smtClean="0"/>
              <a:t>”</a:t>
            </a:r>
          </a:p>
          <a:p>
            <a:pPr lvl="1">
              <a:buFontTx/>
              <a:buNone/>
            </a:pPr>
            <a:r>
              <a:rPr lang="et-EE" dirty="0" smtClean="0"/>
              <a:t>										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Population</a:t>
            </a:r>
            <a:r>
              <a:rPr lang="et-EE" dirty="0" smtClean="0"/>
              <a:t> </a:t>
            </a:r>
            <a:r>
              <a:rPr lang="et-EE" dirty="0" err="1" smtClean="0"/>
              <a:t>growth</a:t>
            </a:r>
            <a:r>
              <a:rPr lang="et-EE" dirty="0" smtClean="0"/>
              <a:t> versus </a:t>
            </a:r>
            <a:r>
              <a:rPr lang="et-EE" dirty="0" err="1" smtClean="0"/>
              <a:t>information</a:t>
            </a:r>
            <a:r>
              <a:rPr lang="et-EE" dirty="0" smtClean="0"/>
              <a:t> </a:t>
            </a:r>
            <a:r>
              <a:rPr lang="et-EE" dirty="0" err="1" smtClean="0"/>
              <a:t>growth</a:t>
            </a:r>
            <a:endParaRPr lang="et-EE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growth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information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much</a:t>
            </a:r>
            <a:r>
              <a:rPr lang="et-EE" dirty="0" smtClean="0"/>
              <a:t> </a:t>
            </a:r>
            <a:r>
              <a:rPr lang="et-EE" dirty="0" err="1" smtClean="0"/>
              <a:t>bigger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</a:t>
            </a:r>
            <a:r>
              <a:rPr lang="et-EE" dirty="0" err="1" smtClean="0"/>
              <a:t>population</a:t>
            </a:r>
            <a:r>
              <a:rPr lang="et-EE" dirty="0" smtClean="0"/>
              <a:t> </a:t>
            </a:r>
            <a:r>
              <a:rPr lang="et-EE" dirty="0" err="1" smtClean="0"/>
              <a:t>growth</a:t>
            </a:r>
            <a:endParaRPr lang="et-EE" dirty="0" smtClean="0"/>
          </a:p>
          <a:p>
            <a:pPr lvl="1"/>
            <a:endParaRPr lang="et-E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068960"/>
          <a:ext cx="4752527" cy="2852515"/>
        </p:xfrm>
        <a:graphic>
          <a:graphicData uri="http://schemas.openxmlformats.org/drawingml/2006/table">
            <a:tbl>
              <a:tblPr/>
              <a:tblGrid>
                <a:gridCol w="1365996"/>
                <a:gridCol w="1707495"/>
                <a:gridCol w="1679036"/>
              </a:tblGrid>
              <a:tr h="570503"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Population</a:t>
                      </a:r>
                      <a:endParaRPr lang="et-EE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503"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503"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503"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1533.75%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503"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126.67%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9887.50%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111552" y="3068960"/>
          <a:ext cx="403244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2514203"/>
          </a:xfrm>
        </p:spPr>
        <p:txBody>
          <a:bodyPr/>
          <a:lstStyle/>
          <a:p>
            <a:r>
              <a:rPr lang="et-EE" dirty="0" err="1" smtClean="0"/>
              <a:t>Humans</a:t>
            </a:r>
            <a:r>
              <a:rPr lang="et-EE" dirty="0" smtClean="0"/>
              <a:t> are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able</a:t>
            </a:r>
            <a:r>
              <a:rPr lang="et-EE" dirty="0" smtClean="0"/>
              <a:t> </a:t>
            </a:r>
            <a:r>
              <a:rPr lang="et-EE" dirty="0" err="1" smtClean="0"/>
              <a:t>anymore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store</a:t>
            </a:r>
            <a:r>
              <a:rPr lang="et-EE" dirty="0" smtClean="0"/>
              <a:t> </a:t>
            </a:r>
            <a:r>
              <a:rPr lang="et-EE" dirty="0" err="1" smtClean="0"/>
              <a:t>everything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grey</a:t>
            </a:r>
            <a:r>
              <a:rPr lang="et-EE" dirty="0" smtClean="0"/>
              <a:t> </a:t>
            </a:r>
            <a:r>
              <a:rPr lang="et-EE" dirty="0" err="1" smtClean="0"/>
              <a:t>cells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 err="1" smtClean="0"/>
              <a:t>Society</a:t>
            </a:r>
            <a:r>
              <a:rPr lang="et-EE" dirty="0" smtClean="0"/>
              <a:t> and </a:t>
            </a:r>
            <a:r>
              <a:rPr lang="et-EE" dirty="0" err="1" smtClean="0"/>
              <a:t>education</a:t>
            </a:r>
            <a:endParaRPr lang="et-EE" dirty="0"/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Singularity</a:t>
            </a:r>
            <a:endParaRPr lang="et-EE" dirty="0"/>
          </a:p>
        </p:txBody>
      </p:sp>
      <p:sp>
        <p:nvSpPr>
          <p:cNvPr id="3686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Internet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capacity of humans as individuals for advancement of increase of entropy</a:t>
            </a:r>
            <a:r>
              <a:rPr lang="et-EE" dirty="0" smtClean="0"/>
              <a:t> </a:t>
            </a:r>
            <a:r>
              <a:rPr lang="et-EE" dirty="0" err="1" smtClean="0"/>
              <a:t>when</a:t>
            </a:r>
            <a:r>
              <a:rPr lang="et-EE" dirty="0" smtClean="0"/>
              <a:t> </a:t>
            </a:r>
            <a:r>
              <a:rPr lang="et-EE" dirty="0" err="1" smtClean="0"/>
              <a:t>using</a:t>
            </a:r>
            <a:r>
              <a:rPr lang="et-EE" dirty="0" smtClean="0"/>
              <a:t> </a:t>
            </a:r>
            <a:r>
              <a:rPr lang="et-EE" dirty="0" err="1" smtClean="0"/>
              <a:t>only</a:t>
            </a:r>
            <a:r>
              <a:rPr lang="et-EE" dirty="0" smtClean="0"/>
              <a:t> </a:t>
            </a:r>
            <a:r>
              <a:rPr lang="et-EE" dirty="0" err="1" smtClean="0"/>
              <a:t>biological</a:t>
            </a:r>
            <a:r>
              <a:rPr lang="et-EE" dirty="0" smtClean="0"/>
              <a:t> </a:t>
            </a:r>
            <a:r>
              <a:rPr lang="et-EE" dirty="0" err="1" smtClean="0"/>
              <a:t>memory</a:t>
            </a:r>
            <a:r>
              <a:rPr lang="et-EE" dirty="0" smtClean="0"/>
              <a:t> </a:t>
            </a:r>
            <a:r>
              <a:rPr lang="en-GB" dirty="0" smtClean="0"/>
              <a:t> is limited</a:t>
            </a:r>
            <a:endParaRPr lang="et-EE" dirty="0" smtClean="0"/>
          </a:p>
          <a:p>
            <a:pPr eaLnBrk="1" hangingPunct="1"/>
            <a:r>
              <a:rPr lang="en-GB" dirty="0" smtClean="0"/>
              <a:t>Invention of computers and Internet was</a:t>
            </a:r>
            <a:r>
              <a:rPr lang="et-EE" dirty="0" smtClean="0"/>
              <a:t>/</a:t>
            </a:r>
            <a:r>
              <a:rPr lang="et-EE" dirty="0" err="1" smtClean="0"/>
              <a:t>is</a:t>
            </a:r>
            <a:r>
              <a:rPr lang="en-GB" dirty="0" smtClean="0"/>
              <a:t> the ne</a:t>
            </a:r>
            <a:r>
              <a:rPr lang="et-EE" dirty="0" smtClean="0"/>
              <a:t>w</a:t>
            </a:r>
            <a:r>
              <a:rPr lang="en-GB" dirty="0" smtClean="0"/>
              <a:t> level </a:t>
            </a:r>
            <a:endParaRPr lang="et-EE" dirty="0" smtClean="0"/>
          </a:p>
          <a:p>
            <a:pPr eaLnBrk="1" hangingPunct="1"/>
            <a:r>
              <a:rPr lang="et-EE" dirty="0" smtClean="0"/>
              <a:t>C</a:t>
            </a:r>
            <a:r>
              <a:rPr lang="en-GB" dirty="0" err="1" smtClean="0"/>
              <a:t>urrently</a:t>
            </a:r>
            <a:r>
              <a:rPr lang="en-GB" dirty="0" smtClean="0"/>
              <a:t> the Internet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n-GB" dirty="0" smtClean="0"/>
              <a:t>already a mightier factor than information stored </a:t>
            </a:r>
            <a:r>
              <a:rPr lang="et-EE" dirty="0" err="1" smtClean="0"/>
              <a:t>biologically</a:t>
            </a:r>
            <a:r>
              <a:rPr lang="et-EE" dirty="0" smtClean="0"/>
              <a:t> - </a:t>
            </a:r>
            <a:r>
              <a:rPr lang="en-GB" dirty="0" smtClean="0"/>
              <a:t>in our heads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Internet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Instead of (language-based, social) memory stored in neurons we are rapidly introducing memory based on Internet computers</a:t>
            </a:r>
          </a:p>
          <a:p>
            <a:pPr eaLnBrk="1" hangingPunct="1"/>
            <a:r>
              <a:rPr lang="en-GB" smtClean="0"/>
              <a:t>For the young generation of digital natives Internet is already a religion - if it is not on Google it does not exist!</a:t>
            </a:r>
            <a:endParaRPr lang="et-EE" smtClean="0"/>
          </a:p>
          <a:p>
            <a:pPr eaLnBrk="1" hangingPunct="1"/>
            <a:endParaRPr lang="et-EE" smtClean="0"/>
          </a:p>
          <a:p>
            <a:pPr eaLnBrk="1" hangingPunct="1"/>
            <a:endParaRPr 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New communication formats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natives</a:t>
            </a:r>
            <a:r>
              <a:rPr lang="et-EE" dirty="0" smtClean="0"/>
              <a:t> are </a:t>
            </a:r>
            <a:r>
              <a:rPr lang="et-EE" dirty="0" err="1" smtClean="0"/>
              <a:t>abondaning</a:t>
            </a:r>
            <a:r>
              <a:rPr lang="et-EE" dirty="0" smtClean="0"/>
              <a:t> </a:t>
            </a:r>
            <a:r>
              <a:rPr lang="et-EE" dirty="0" err="1" smtClean="0"/>
              <a:t>glyph-based</a:t>
            </a:r>
            <a:r>
              <a:rPr lang="et-EE" dirty="0" smtClean="0"/>
              <a:t> </a:t>
            </a:r>
            <a:r>
              <a:rPr lang="et-EE" dirty="0" err="1" smtClean="0"/>
              <a:t>languages</a:t>
            </a:r>
            <a:r>
              <a:rPr lang="et-EE" dirty="0" smtClean="0"/>
              <a:t> and </a:t>
            </a:r>
            <a:r>
              <a:rPr lang="et-EE" dirty="0" err="1" smtClean="0"/>
              <a:t>introducing</a:t>
            </a:r>
            <a:r>
              <a:rPr lang="et-EE" dirty="0" smtClean="0"/>
              <a:t> </a:t>
            </a:r>
            <a:r>
              <a:rPr lang="et-EE" dirty="0" err="1" smtClean="0"/>
              <a:t>new</a:t>
            </a:r>
            <a:r>
              <a:rPr lang="et-EE" dirty="0" smtClean="0"/>
              <a:t> </a:t>
            </a:r>
            <a:r>
              <a:rPr lang="et-EE" dirty="0" err="1" smtClean="0"/>
              <a:t>communication</a:t>
            </a:r>
            <a:r>
              <a:rPr lang="et-EE" dirty="0" smtClean="0"/>
              <a:t> </a:t>
            </a:r>
            <a:r>
              <a:rPr lang="et-EE" dirty="0" err="1" smtClean="0"/>
              <a:t>formats</a:t>
            </a:r>
            <a:r>
              <a:rPr lang="et-EE" dirty="0" smtClean="0"/>
              <a:t>, </a:t>
            </a:r>
            <a:r>
              <a:rPr lang="et-EE" dirty="0" err="1" smtClean="0"/>
              <a:t>most</a:t>
            </a:r>
            <a:r>
              <a:rPr lang="et-EE" dirty="0" smtClean="0"/>
              <a:t> </a:t>
            </a:r>
            <a:r>
              <a:rPr lang="et-EE" dirty="0" err="1" smtClean="0"/>
              <a:t>often</a:t>
            </a:r>
            <a:r>
              <a:rPr lang="et-EE" dirty="0" smtClean="0"/>
              <a:t> </a:t>
            </a:r>
            <a:r>
              <a:rPr lang="et-EE" dirty="0" err="1" smtClean="0"/>
              <a:t>based</a:t>
            </a:r>
            <a:r>
              <a:rPr lang="et-EE" dirty="0" smtClean="0"/>
              <a:t> on video</a:t>
            </a:r>
          </a:p>
          <a:p>
            <a:pPr lvl="1"/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YouTube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uploaded</a:t>
            </a:r>
            <a:r>
              <a:rPr lang="et-EE" dirty="0" smtClean="0"/>
              <a:t> </a:t>
            </a:r>
            <a:r>
              <a:rPr lang="et-EE" dirty="0" err="1" smtClean="0"/>
              <a:t>every</a:t>
            </a:r>
            <a:r>
              <a:rPr lang="et-EE" dirty="0" smtClean="0"/>
              <a:t> </a:t>
            </a:r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24 </a:t>
            </a:r>
            <a:r>
              <a:rPr lang="et-EE" dirty="0" err="1" smtClean="0"/>
              <a:t>hours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video</a:t>
            </a:r>
          </a:p>
          <a:p>
            <a:pPr lvl="1"/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Feb</a:t>
            </a:r>
            <a:r>
              <a:rPr lang="et-EE" dirty="0" smtClean="0"/>
              <a:t> 2011 </a:t>
            </a:r>
            <a:r>
              <a:rPr lang="en-US" dirty="0" smtClean="0"/>
              <a:t>MIT Press released </a:t>
            </a:r>
            <a:r>
              <a:rPr lang="en-US" i="1" dirty="0" smtClean="0"/>
              <a:t>Learning From YouTube</a:t>
            </a:r>
            <a:r>
              <a:rPr lang="et-EE" i="1" dirty="0" smtClean="0"/>
              <a:t> </a:t>
            </a:r>
            <a:r>
              <a:rPr lang="et-EE" dirty="0" smtClean="0"/>
              <a:t> - a </a:t>
            </a:r>
            <a:r>
              <a:rPr lang="et-EE" dirty="0" err="1" smtClean="0"/>
              <a:t>free</a:t>
            </a:r>
            <a:r>
              <a:rPr lang="et-EE" dirty="0" smtClean="0"/>
              <a:t> </a:t>
            </a:r>
            <a:r>
              <a:rPr lang="et-EE" dirty="0" err="1" smtClean="0"/>
              <a:t>online-only</a:t>
            </a:r>
            <a:r>
              <a:rPr lang="et-EE" dirty="0" smtClean="0"/>
              <a:t> "video </a:t>
            </a:r>
            <a:r>
              <a:rPr lang="et-EE" dirty="0" err="1" smtClean="0"/>
              <a:t>book“-</a:t>
            </a:r>
            <a:r>
              <a:rPr lang="en-US" dirty="0" smtClean="0"/>
              <a:t> peer-reviewed with an ISBN </a:t>
            </a:r>
            <a:r>
              <a:rPr lang="en-US" dirty="0" err="1" smtClean="0"/>
              <a:t>numbe</a:t>
            </a:r>
            <a:r>
              <a:rPr lang="et-EE" dirty="0" smtClean="0"/>
              <a:t>r		</a:t>
            </a:r>
            <a:r>
              <a:rPr lang="et-EE" dirty="0" smtClean="0">
                <a:hlinkClick r:id="rId2"/>
              </a:rPr>
              <a:t>http://chronicle.com/article/Free-Video-Book-From/126427/</a:t>
            </a:r>
            <a:endParaRPr lang="et-EE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Singularity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et-EE" smtClean="0"/>
              <a:t>Internet is not any more only for humans</a:t>
            </a:r>
          </a:p>
          <a:p>
            <a:pPr lvl="2" eaLnBrk="1" hangingPunct="1"/>
            <a:r>
              <a:rPr lang="et-EE" smtClean="0"/>
              <a:t>more than half of Internet </a:t>
            </a:r>
            <a:r>
              <a:rPr lang="en-GB" smtClean="0"/>
              <a:t> </a:t>
            </a:r>
            <a:r>
              <a:rPr lang="et-EE" smtClean="0"/>
              <a:t>traffic is originated by programs</a:t>
            </a:r>
          </a:p>
          <a:p>
            <a:pPr eaLnBrk="1" hangingPunct="1"/>
            <a:r>
              <a:rPr lang="et-EE" smtClean="0"/>
              <a:t>We are more and more often restricted in our actions in this new environment:</a:t>
            </a:r>
          </a:p>
          <a:p>
            <a:pPr lvl="2" eaLnBrk="1" hangingPunct="1"/>
            <a:r>
              <a:rPr lang="et-EE" smtClean="0"/>
              <a:t>“You are not allowed to access folder ‘My Documents’ “ </a:t>
            </a:r>
          </a:p>
          <a:p>
            <a:r>
              <a:rPr lang="et-EE" smtClean="0"/>
              <a:t>Value of information is decreasing</a:t>
            </a:r>
          </a:p>
          <a:p>
            <a:pPr lvl="2"/>
            <a:r>
              <a:rPr lang="et-EE" smtClean="0"/>
              <a:t>50 years ago scientific journars payed honorars for contributions – now they ask money for accepting an article</a:t>
            </a:r>
          </a:p>
          <a:p>
            <a:pPr lvl="1"/>
            <a:endParaRPr lang="et-EE" smtClean="0"/>
          </a:p>
          <a:p>
            <a:pPr eaLnBrk="1" hangingPunct="1"/>
            <a:endParaRPr lang="et-EE" smtClean="0"/>
          </a:p>
          <a:p>
            <a:endParaRPr 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But even Google is able to index only less than 10% of Web – and the rate is decreasing</a:t>
            </a:r>
          </a:p>
          <a:p>
            <a:pPr lvl="1"/>
            <a:r>
              <a:rPr lang="et-EE" smtClean="0"/>
              <a:t>“</a:t>
            </a:r>
            <a:r>
              <a:rPr lang="en-US" smtClean="0"/>
              <a:t>My estimate for the size of the Web is  in (many) trillions, with Google coverage in a few percent range, and dropping.</a:t>
            </a:r>
            <a:r>
              <a:rPr lang="et-EE" smtClean="0"/>
              <a:t>”</a:t>
            </a:r>
          </a:p>
          <a:p>
            <a:endParaRPr 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Change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storage</a:t>
            </a:r>
            <a:r>
              <a:rPr lang="et-EE" dirty="0" smtClean="0"/>
              <a:t> </a:t>
            </a:r>
            <a:r>
              <a:rPr lang="et-EE" dirty="0" err="1" smtClean="0"/>
              <a:t>media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Knowledge</a:t>
            </a:r>
            <a:r>
              <a:rPr lang="et-EE" dirty="0" smtClean="0"/>
              <a:t> (</a:t>
            </a:r>
            <a:r>
              <a:rPr lang="et-EE" dirty="0" err="1" smtClean="0"/>
              <a:t>information</a:t>
            </a:r>
            <a:r>
              <a:rPr lang="et-EE" dirty="0" smtClean="0"/>
              <a:t>) </a:t>
            </a:r>
            <a:r>
              <a:rPr lang="et-EE" dirty="0" err="1" smtClean="0"/>
              <a:t>can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be</a:t>
            </a:r>
            <a:r>
              <a:rPr lang="et-EE" dirty="0" smtClean="0"/>
              <a:t> </a:t>
            </a:r>
            <a:r>
              <a:rPr lang="et-EE" dirty="0" err="1" smtClean="0"/>
              <a:t>any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stored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‘</a:t>
            </a:r>
            <a:r>
              <a:rPr lang="et-EE" dirty="0" err="1" smtClean="0"/>
              <a:t>gray</a:t>
            </a:r>
            <a:r>
              <a:rPr lang="et-EE" dirty="0" smtClean="0"/>
              <a:t> </a:t>
            </a:r>
            <a:r>
              <a:rPr lang="et-EE" dirty="0" err="1" smtClean="0"/>
              <a:t>cells</a:t>
            </a:r>
            <a:r>
              <a:rPr lang="et-EE" dirty="0" smtClean="0"/>
              <a:t>’</a:t>
            </a:r>
          </a:p>
          <a:p>
            <a:r>
              <a:rPr lang="et-EE" dirty="0" smtClean="0"/>
              <a:t>‘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natives</a:t>
            </a:r>
            <a:r>
              <a:rPr lang="et-EE" dirty="0" smtClean="0"/>
              <a:t>’ </a:t>
            </a:r>
            <a:r>
              <a:rPr lang="et-EE" dirty="0" err="1" smtClean="0"/>
              <a:t>take</a:t>
            </a:r>
            <a:r>
              <a:rPr lang="et-EE" dirty="0" smtClean="0"/>
              <a:t> </a:t>
            </a:r>
            <a:r>
              <a:rPr lang="et-EE" dirty="0" err="1" smtClean="0"/>
              <a:t>this</a:t>
            </a:r>
            <a:r>
              <a:rPr lang="et-EE" dirty="0" smtClean="0"/>
              <a:t> </a:t>
            </a:r>
            <a:r>
              <a:rPr lang="et-EE" dirty="0" err="1" smtClean="0"/>
              <a:t>already</a:t>
            </a:r>
            <a:r>
              <a:rPr lang="et-EE" dirty="0" smtClean="0"/>
              <a:t> </a:t>
            </a:r>
            <a:r>
              <a:rPr lang="et-EE" dirty="0" err="1" smtClean="0"/>
              <a:t>as</a:t>
            </a:r>
            <a:r>
              <a:rPr lang="et-EE" dirty="0" smtClean="0"/>
              <a:t> </a:t>
            </a:r>
            <a:r>
              <a:rPr lang="et-EE" dirty="0" err="1" smtClean="0"/>
              <a:t>an</a:t>
            </a:r>
            <a:r>
              <a:rPr lang="et-EE" dirty="0" smtClean="0"/>
              <a:t> </a:t>
            </a:r>
            <a:r>
              <a:rPr lang="et-EE" dirty="0" err="1" smtClean="0"/>
              <a:t>axiom</a:t>
            </a:r>
            <a:r>
              <a:rPr lang="et-EE" dirty="0" smtClean="0"/>
              <a:t>:</a:t>
            </a:r>
          </a:p>
          <a:p>
            <a:pPr lvl="1"/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t-EE" dirty="0" err="1" smtClean="0"/>
              <a:t>Google</a:t>
            </a:r>
            <a:r>
              <a:rPr lang="et-EE" dirty="0" smtClean="0"/>
              <a:t> </a:t>
            </a:r>
            <a:r>
              <a:rPr lang="et-EE" dirty="0" err="1" smtClean="0"/>
              <a:t>can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find</a:t>
            </a:r>
            <a:r>
              <a:rPr lang="et-EE" dirty="0" smtClean="0"/>
              <a:t> </a:t>
            </a:r>
            <a:r>
              <a:rPr lang="et-EE" dirty="0" err="1" smtClean="0"/>
              <a:t>it</a:t>
            </a:r>
            <a:r>
              <a:rPr lang="et-EE" dirty="0" smtClean="0"/>
              <a:t> </a:t>
            </a:r>
            <a:r>
              <a:rPr lang="et-EE" dirty="0" err="1" smtClean="0"/>
              <a:t>then</a:t>
            </a:r>
            <a:r>
              <a:rPr lang="et-EE" dirty="0" smtClean="0"/>
              <a:t> </a:t>
            </a:r>
            <a:r>
              <a:rPr lang="et-EE" dirty="0" err="1" smtClean="0"/>
              <a:t>it</a:t>
            </a:r>
            <a:r>
              <a:rPr lang="et-EE" dirty="0" smtClean="0"/>
              <a:t> </a:t>
            </a:r>
            <a:r>
              <a:rPr lang="et-EE" dirty="0" err="1" smtClean="0"/>
              <a:t>does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exist</a:t>
            </a:r>
            <a:r>
              <a:rPr lang="et-EE" dirty="0" smtClean="0"/>
              <a:t>! </a:t>
            </a:r>
          </a:p>
          <a:p>
            <a:pPr lvl="2"/>
            <a:r>
              <a:rPr lang="et-EE" dirty="0" err="1" smtClean="0"/>
              <a:t>But</a:t>
            </a:r>
            <a:r>
              <a:rPr lang="et-EE" dirty="0" smtClean="0"/>
              <a:t> </a:t>
            </a:r>
            <a:r>
              <a:rPr lang="et-EE" dirty="0" err="1" smtClean="0"/>
              <a:t>Google</a:t>
            </a:r>
            <a:r>
              <a:rPr lang="et-EE" dirty="0" smtClean="0"/>
              <a:t> </a:t>
            </a:r>
            <a:r>
              <a:rPr lang="et-EE" dirty="0" err="1" smtClean="0"/>
              <a:t>indexes</a:t>
            </a:r>
            <a:r>
              <a:rPr lang="et-EE" dirty="0" smtClean="0"/>
              <a:t> &lt; 10%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Internet…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Professor </a:t>
            </a:r>
            <a:r>
              <a:rPr lang="et-EE" dirty="0" err="1" smtClean="0"/>
              <a:t>as</a:t>
            </a:r>
            <a:r>
              <a:rPr lang="et-EE" dirty="0" smtClean="0"/>
              <a:t> </a:t>
            </a:r>
            <a:r>
              <a:rPr lang="et-EE" dirty="0" err="1" smtClean="0"/>
              <a:t>one</a:t>
            </a:r>
            <a:r>
              <a:rPr lang="et-EE" dirty="0" smtClean="0"/>
              <a:t> </a:t>
            </a:r>
            <a:r>
              <a:rPr lang="et-EE" dirty="0" err="1" smtClean="0"/>
              <a:t>channel</a:t>
            </a:r>
            <a:r>
              <a:rPr lang="et-EE" dirty="0" smtClean="0"/>
              <a:t> </a:t>
            </a:r>
            <a:r>
              <a:rPr lang="et-EE" dirty="0" err="1" smtClean="0"/>
              <a:t>among</a:t>
            </a:r>
            <a:r>
              <a:rPr lang="et-EE" dirty="0" smtClean="0"/>
              <a:t> </a:t>
            </a:r>
            <a:r>
              <a:rPr lang="et-EE" dirty="0" err="1" smtClean="0"/>
              <a:t>others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‘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natives</a:t>
            </a:r>
            <a:r>
              <a:rPr lang="et-EE" dirty="0" smtClean="0"/>
              <a:t>’ </a:t>
            </a:r>
            <a:r>
              <a:rPr lang="et-EE" dirty="0" err="1" smtClean="0"/>
              <a:t>access</a:t>
            </a:r>
            <a:r>
              <a:rPr lang="et-EE" dirty="0" smtClean="0"/>
              <a:t> (</a:t>
            </a:r>
            <a:r>
              <a:rPr lang="et-EE" dirty="0" err="1" smtClean="0"/>
              <a:t>simultaneously</a:t>
            </a:r>
            <a:r>
              <a:rPr lang="et-EE" dirty="0" smtClean="0"/>
              <a:t>) 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information</a:t>
            </a:r>
            <a:r>
              <a:rPr lang="et-EE" dirty="0" smtClean="0"/>
              <a:t> </a:t>
            </a:r>
            <a:r>
              <a:rPr lang="et-EE" dirty="0" err="1" smtClean="0"/>
              <a:t>using</a:t>
            </a:r>
            <a:r>
              <a:rPr lang="et-EE" dirty="0" smtClean="0"/>
              <a:t> </a:t>
            </a:r>
            <a:r>
              <a:rPr lang="et-EE" dirty="0" err="1" smtClean="0"/>
              <a:t>several</a:t>
            </a:r>
            <a:r>
              <a:rPr lang="et-EE" dirty="0" smtClean="0"/>
              <a:t> </a:t>
            </a:r>
            <a:r>
              <a:rPr lang="et-EE" dirty="0" err="1" smtClean="0"/>
              <a:t>channels</a:t>
            </a:r>
            <a:endParaRPr lang="et-EE" dirty="0" smtClean="0"/>
          </a:p>
          <a:p>
            <a:r>
              <a:rPr lang="et-EE" dirty="0" err="1" smtClean="0"/>
              <a:t>Professors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u="sng" dirty="0" err="1" smtClean="0"/>
              <a:t>compete</a:t>
            </a:r>
            <a:r>
              <a:rPr lang="et-EE" u="sng" dirty="0" smtClean="0"/>
              <a:t> </a:t>
            </a:r>
            <a:r>
              <a:rPr lang="et-EE" u="sng" dirty="0" err="1" smtClean="0"/>
              <a:t>with</a:t>
            </a:r>
            <a:r>
              <a:rPr lang="et-EE" u="sng" dirty="0" smtClean="0"/>
              <a:t> all </a:t>
            </a:r>
            <a:r>
              <a:rPr lang="et-EE" u="sng" dirty="0" err="1" smtClean="0"/>
              <a:t>these</a:t>
            </a:r>
            <a:r>
              <a:rPr lang="et-EE" u="sng" dirty="0" smtClean="0"/>
              <a:t> </a:t>
            </a:r>
            <a:r>
              <a:rPr lang="et-EE" u="sng" dirty="0" err="1" smtClean="0"/>
              <a:t>channels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get</a:t>
            </a:r>
            <a:r>
              <a:rPr lang="et-EE" dirty="0" smtClean="0"/>
              <a:t> </a:t>
            </a:r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attention</a:t>
            </a:r>
            <a:endParaRPr lang="et-EE" dirty="0" smtClean="0"/>
          </a:p>
          <a:p>
            <a:r>
              <a:rPr lang="et-EE" dirty="0" smtClean="0"/>
              <a:t> </a:t>
            </a:r>
            <a:r>
              <a:rPr lang="et-EE" dirty="0" err="1" smtClean="0"/>
              <a:t>Professors</a:t>
            </a:r>
            <a:r>
              <a:rPr lang="et-EE" dirty="0" smtClean="0"/>
              <a:t> </a:t>
            </a:r>
            <a:r>
              <a:rPr lang="et-EE" dirty="0" err="1" smtClean="0"/>
              <a:t>should</a:t>
            </a:r>
            <a:r>
              <a:rPr lang="et-EE" dirty="0" smtClean="0"/>
              <a:t> </a:t>
            </a:r>
            <a:r>
              <a:rPr lang="et-EE" dirty="0" err="1" smtClean="0"/>
              <a:t>use</a:t>
            </a:r>
            <a:r>
              <a:rPr lang="et-EE" dirty="0" smtClean="0"/>
              <a:t> all </a:t>
            </a:r>
            <a:r>
              <a:rPr lang="et-EE" dirty="0" err="1" smtClean="0"/>
              <a:t>available</a:t>
            </a:r>
            <a:r>
              <a:rPr lang="et-EE" dirty="0" smtClean="0"/>
              <a:t> 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information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Internet </a:t>
            </a:r>
            <a:r>
              <a:rPr lang="et-EE" dirty="0" err="1" smtClean="0"/>
              <a:t>as</a:t>
            </a:r>
            <a:r>
              <a:rPr lang="et-EE" dirty="0" smtClean="0"/>
              <a:t> a partner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t-EE" dirty="0" err="1" smtClean="0"/>
              <a:t>something</a:t>
            </a:r>
            <a:r>
              <a:rPr lang="et-EE" dirty="0" smtClean="0"/>
              <a:t> </a:t>
            </a:r>
            <a:r>
              <a:rPr lang="et-EE" dirty="0" err="1" smtClean="0"/>
              <a:t>can</a:t>
            </a:r>
            <a:r>
              <a:rPr lang="et-EE" dirty="0" smtClean="0"/>
              <a:t> </a:t>
            </a:r>
            <a:r>
              <a:rPr lang="et-EE" dirty="0" err="1" smtClean="0"/>
              <a:t>be</a:t>
            </a:r>
            <a:r>
              <a:rPr lang="et-EE" dirty="0" smtClean="0"/>
              <a:t> </a:t>
            </a:r>
            <a:r>
              <a:rPr lang="et-EE" dirty="0" err="1" smtClean="0"/>
              <a:t>learned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teacher</a:t>
            </a:r>
            <a:r>
              <a:rPr lang="et-EE" dirty="0" smtClean="0"/>
              <a:t> and (</a:t>
            </a:r>
            <a:r>
              <a:rPr lang="et-EE" dirty="0" err="1" smtClean="0"/>
              <a:t>paper</a:t>
            </a:r>
            <a:r>
              <a:rPr lang="et-EE" dirty="0" smtClean="0"/>
              <a:t>) </a:t>
            </a:r>
            <a:r>
              <a:rPr lang="et-EE" dirty="0" err="1" smtClean="0"/>
              <a:t>textbook</a:t>
            </a:r>
            <a:r>
              <a:rPr lang="et-EE" dirty="0" smtClean="0"/>
              <a:t>, </a:t>
            </a:r>
            <a:r>
              <a:rPr lang="et-EE" dirty="0" err="1" smtClean="0"/>
              <a:t>then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similar</a:t>
            </a:r>
            <a:r>
              <a:rPr lang="et-EE" dirty="0" smtClean="0"/>
              <a:t> (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better</a:t>
            </a:r>
            <a:r>
              <a:rPr lang="et-EE" dirty="0" smtClean="0"/>
              <a:t>) </a:t>
            </a:r>
            <a:r>
              <a:rPr lang="et-EE" dirty="0" err="1" smtClean="0"/>
              <a:t>result</a:t>
            </a:r>
            <a:r>
              <a:rPr lang="et-EE" dirty="0" smtClean="0"/>
              <a:t> </a:t>
            </a:r>
            <a:r>
              <a:rPr lang="et-EE" dirty="0" err="1" smtClean="0"/>
              <a:t>can</a:t>
            </a:r>
            <a:r>
              <a:rPr lang="et-EE" dirty="0" smtClean="0"/>
              <a:t> </a:t>
            </a:r>
            <a:r>
              <a:rPr lang="et-EE" dirty="0" err="1" smtClean="0"/>
              <a:t>be</a:t>
            </a:r>
            <a:r>
              <a:rPr lang="et-EE" dirty="0" smtClean="0"/>
              <a:t> </a:t>
            </a:r>
            <a:r>
              <a:rPr lang="et-EE" dirty="0" err="1" smtClean="0"/>
              <a:t>achieved</a:t>
            </a:r>
            <a:r>
              <a:rPr lang="et-EE" dirty="0" smtClean="0"/>
              <a:t> </a:t>
            </a:r>
            <a:r>
              <a:rPr lang="et-EE" dirty="0" err="1" smtClean="0"/>
              <a:t>using</a:t>
            </a:r>
            <a:r>
              <a:rPr lang="et-EE" dirty="0" smtClean="0"/>
              <a:t> </a:t>
            </a:r>
            <a:r>
              <a:rPr lang="et-EE" dirty="0" err="1" smtClean="0"/>
              <a:t>on-line</a:t>
            </a:r>
            <a:r>
              <a:rPr lang="et-EE" dirty="0" smtClean="0"/>
              <a:t> </a:t>
            </a:r>
            <a:r>
              <a:rPr lang="et-EE" dirty="0" err="1" smtClean="0"/>
              <a:t>e-books</a:t>
            </a:r>
            <a:r>
              <a:rPr lang="et-EE" dirty="0" smtClean="0"/>
              <a:t> and 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tutoring</a:t>
            </a:r>
            <a:endParaRPr lang="et-EE" dirty="0" smtClean="0"/>
          </a:p>
          <a:p>
            <a:r>
              <a:rPr lang="en-US" dirty="0" smtClean="0"/>
              <a:t>Wikipedia is the greatest </a:t>
            </a:r>
            <a:r>
              <a:rPr lang="et-EE" dirty="0" err="1" smtClean="0"/>
              <a:t>educational</a:t>
            </a:r>
            <a:r>
              <a:rPr lang="et-EE" dirty="0" smtClean="0"/>
              <a:t> </a:t>
            </a:r>
            <a:r>
              <a:rPr lang="et-EE" dirty="0" err="1" smtClean="0"/>
              <a:t>resource</a:t>
            </a:r>
            <a:r>
              <a:rPr lang="en-US" dirty="0" smtClean="0"/>
              <a:t> in the world</a:t>
            </a:r>
            <a:endParaRPr lang="et-EE" dirty="0" smtClean="0"/>
          </a:p>
          <a:p>
            <a:pPr lvl="1"/>
            <a:endParaRPr lang="et-EE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On-line</a:t>
            </a:r>
            <a:r>
              <a:rPr lang="et-EE" dirty="0" smtClean="0"/>
              <a:t> </a:t>
            </a:r>
            <a:r>
              <a:rPr lang="et-EE" dirty="0" err="1" smtClean="0"/>
              <a:t>world</a:t>
            </a:r>
            <a:r>
              <a:rPr lang="et-EE" dirty="0" smtClean="0"/>
              <a:t> versus </a:t>
            </a:r>
            <a:r>
              <a:rPr lang="et-EE" dirty="0" err="1" smtClean="0"/>
              <a:t>official</a:t>
            </a: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t-EE" dirty="0" err="1" smtClean="0"/>
              <a:t>On-line</a:t>
            </a:r>
            <a:r>
              <a:rPr lang="et-EE" dirty="0" smtClean="0"/>
              <a:t>, </a:t>
            </a:r>
            <a:r>
              <a:rPr lang="et-EE" dirty="0" err="1" smtClean="0"/>
              <a:t>shared</a:t>
            </a:r>
            <a:r>
              <a:rPr lang="et-EE" dirty="0" smtClean="0"/>
              <a:t> </a:t>
            </a:r>
            <a:r>
              <a:rPr lang="et-EE" dirty="0" err="1" smtClean="0"/>
              <a:t>world</a:t>
            </a:r>
            <a:r>
              <a:rPr lang="et-EE" dirty="0" smtClean="0"/>
              <a:t> </a:t>
            </a:r>
            <a:r>
              <a:rPr lang="et-EE" dirty="0" err="1" smtClean="0"/>
              <a:t>evolves</a:t>
            </a:r>
            <a:r>
              <a:rPr lang="et-EE" dirty="0" smtClean="0"/>
              <a:t> </a:t>
            </a:r>
            <a:r>
              <a:rPr lang="et-EE" dirty="0" err="1" smtClean="0"/>
              <a:t>much</a:t>
            </a:r>
            <a:r>
              <a:rPr lang="et-EE" dirty="0" smtClean="0"/>
              <a:t> </a:t>
            </a:r>
            <a:r>
              <a:rPr lang="et-EE" dirty="0" err="1" smtClean="0"/>
              <a:t>quicker</a:t>
            </a:r>
            <a:r>
              <a:rPr lang="et-EE" dirty="0" smtClean="0"/>
              <a:t> :</a:t>
            </a:r>
          </a:p>
          <a:p>
            <a:pPr lvl="1"/>
            <a:r>
              <a:rPr lang="en-US" dirty="0" smtClean="0"/>
              <a:t>W3C Invites Broad Review of HTML5</a:t>
            </a:r>
            <a:r>
              <a:rPr lang="et-EE" dirty="0" smtClean="0"/>
              <a:t> (</a:t>
            </a:r>
            <a:r>
              <a:rPr lang="et-EE" dirty="0" err="1" smtClean="0"/>
              <a:t>May</a:t>
            </a:r>
            <a:r>
              <a:rPr lang="et-EE" dirty="0" smtClean="0"/>
              <a:t> 2012)</a:t>
            </a:r>
          </a:p>
          <a:p>
            <a:pPr lvl="2"/>
            <a:r>
              <a:rPr lang="et-EE" dirty="0" smtClean="0"/>
              <a:t>All major </a:t>
            </a:r>
            <a:r>
              <a:rPr lang="et-EE" dirty="0" err="1" smtClean="0"/>
              <a:t>browsers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implemented</a:t>
            </a:r>
            <a:r>
              <a:rPr lang="et-EE" dirty="0" smtClean="0"/>
              <a:t> (</a:t>
            </a:r>
            <a:r>
              <a:rPr lang="et-EE" dirty="0" err="1" smtClean="0"/>
              <a:t>main</a:t>
            </a:r>
            <a:r>
              <a:rPr lang="et-EE" dirty="0" smtClean="0"/>
              <a:t> parts) </a:t>
            </a:r>
            <a:r>
              <a:rPr lang="et-EE" dirty="0" err="1" smtClean="0"/>
              <a:t>of</a:t>
            </a:r>
            <a:r>
              <a:rPr lang="et-EE" dirty="0" smtClean="0"/>
              <a:t> html5</a:t>
            </a:r>
          </a:p>
          <a:p>
            <a:pPr lvl="1"/>
            <a:r>
              <a:rPr lang="en-US" dirty="0" smtClean="0"/>
              <a:t>W3C Invites Implementations of High Resolution Time and Resource Timing</a:t>
            </a:r>
            <a:r>
              <a:rPr lang="et-EE" dirty="0" smtClean="0"/>
              <a:t> (</a:t>
            </a:r>
            <a:r>
              <a:rPr lang="et-EE" dirty="0" err="1" smtClean="0"/>
              <a:t>May</a:t>
            </a:r>
            <a:r>
              <a:rPr lang="et-EE" dirty="0" smtClean="0"/>
              <a:t> 2012)</a:t>
            </a:r>
          </a:p>
          <a:p>
            <a:pPr lvl="2"/>
            <a:r>
              <a:rPr lang="et-EE" dirty="0" err="1" smtClean="0"/>
              <a:t>Time-stamping</a:t>
            </a:r>
            <a:r>
              <a:rPr lang="et-EE" dirty="0" smtClean="0"/>
              <a:t> </a:t>
            </a:r>
            <a:r>
              <a:rPr lang="et-EE" dirty="0" err="1" smtClean="0"/>
              <a:t>service</a:t>
            </a:r>
            <a:r>
              <a:rPr lang="et-EE" dirty="0" smtClean="0"/>
              <a:t> </a:t>
            </a:r>
            <a:r>
              <a:rPr lang="et-EE" dirty="0" err="1" smtClean="0"/>
              <a:t>has</a:t>
            </a:r>
            <a:r>
              <a:rPr lang="et-EE" dirty="0" smtClean="0"/>
              <a:t> </a:t>
            </a:r>
            <a:r>
              <a:rPr lang="et-EE" dirty="0" err="1" smtClean="0"/>
              <a:t>been</a:t>
            </a:r>
            <a:r>
              <a:rPr lang="et-EE" dirty="0" smtClean="0"/>
              <a:t> </a:t>
            </a:r>
            <a:r>
              <a:rPr lang="et-EE" dirty="0" err="1" smtClean="0"/>
              <a:t>introduced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Estonia </a:t>
            </a:r>
            <a:r>
              <a:rPr lang="et-EE" dirty="0" err="1" smtClean="0"/>
              <a:t>already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2002</a:t>
            </a:r>
          </a:p>
          <a:p>
            <a:pPr lvl="1"/>
            <a:r>
              <a:rPr lang="et-EE" dirty="0" smtClean="0"/>
              <a:t>W3C </a:t>
            </a:r>
            <a:r>
              <a:rPr lang="et-EE" dirty="0" err="1" smtClean="0"/>
              <a:t>has</a:t>
            </a:r>
            <a:r>
              <a:rPr lang="et-EE" dirty="0" smtClean="0"/>
              <a:t> </a:t>
            </a:r>
            <a:r>
              <a:rPr lang="et-EE" dirty="0" err="1" smtClean="0"/>
              <a:t>publeshed</a:t>
            </a:r>
            <a:r>
              <a:rPr lang="et-EE" dirty="0" smtClean="0"/>
              <a:t> </a:t>
            </a:r>
            <a:r>
              <a:rPr lang="en-US" dirty="0" smtClean="0"/>
              <a:t>Candidate Recommendation of Emotion Markup Language (</a:t>
            </a:r>
            <a:r>
              <a:rPr lang="en-US" dirty="0" err="1" smtClean="0"/>
              <a:t>EmotionML</a:t>
            </a:r>
            <a:r>
              <a:rPr lang="en-US" dirty="0" smtClean="0"/>
              <a:t>) 1.0</a:t>
            </a:r>
            <a:endParaRPr lang="et-EE" dirty="0" smtClean="0"/>
          </a:p>
          <a:p>
            <a:pPr lvl="2"/>
            <a:r>
              <a:rPr lang="et-EE" dirty="0" smtClean="0">
                <a:hlinkClick r:id="rId2"/>
              </a:rPr>
              <a:t>http://www.smileygarden.de/</a:t>
            </a:r>
            <a:r>
              <a:rPr lang="et-EE" dirty="0" smtClean="0"/>
              <a:t> </a:t>
            </a:r>
            <a:r>
              <a:rPr lang="et-EE" dirty="0" err="1" smtClean="0"/>
              <a:t>lists</a:t>
            </a:r>
            <a:r>
              <a:rPr lang="et-EE" dirty="0" smtClean="0"/>
              <a:t> 13034 (</a:t>
            </a:r>
            <a:r>
              <a:rPr lang="et-EE" dirty="0" err="1" smtClean="0"/>
              <a:t>animated</a:t>
            </a:r>
            <a:r>
              <a:rPr lang="et-EE" dirty="0" smtClean="0"/>
              <a:t>) </a:t>
            </a:r>
            <a:r>
              <a:rPr lang="et-EE" dirty="0" err="1" smtClean="0"/>
              <a:t>smileys</a:t>
            </a:r>
            <a:r>
              <a:rPr lang="et-EE" dirty="0" smtClean="0"/>
              <a:t>, and </a:t>
            </a:r>
            <a:r>
              <a:rPr lang="et-EE" dirty="0" err="1" smtClean="0"/>
              <a:t>this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only</a:t>
            </a:r>
            <a:r>
              <a:rPr lang="et-EE" dirty="0" smtClean="0"/>
              <a:t> </a:t>
            </a:r>
            <a:r>
              <a:rPr lang="et-EE" dirty="0" err="1" smtClean="0"/>
              <a:t>site</a:t>
            </a:r>
            <a:endParaRPr lang="et-EE" dirty="0" smtClean="0"/>
          </a:p>
          <a:p>
            <a:pPr lvl="2"/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026" name="AutoShape 2" descr="http://www.smileygarden.de/smilie/Ostern/ostern022.gif"/>
          <p:cNvSpPr>
            <a:spLocks noChangeAspect="1" noChangeArrowheads="1"/>
          </p:cNvSpPr>
          <p:nvPr/>
        </p:nvSpPr>
        <p:spPr bwMode="auto">
          <a:xfrm>
            <a:off x="155575" y="-212725"/>
            <a:ext cx="695325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oster11232a3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59055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Importance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Education</a:t>
            </a:r>
            <a:endParaRPr lang="et-E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</a:t>
            </a:r>
            <a:r>
              <a:rPr lang="en-US" dirty="0" smtClean="0"/>
              <a:t>he human resource – well-educated population –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currently</a:t>
            </a:r>
            <a:r>
              <a:rPr lang="et-EE" dirty="0" smtClean="0"/>
              <a:t> </a:t>
            </a:r>
            <a:r>
              <a:rPr lang="en-US" dirty="0" smtClean="0"/>
              <a:t>the most important recourse of every country</a:t>
            </a:r>
            <a:endParaRPr lang="et-EE" dirty="0" smtClean="0"/>
          </a:p>
          <a:p>
            <a:r>
              <a:rPr lang="et-EE" dirty="0" smtClean="0"/>
              <a:t>T</a:t>
            </a:r>
            <a:r>
              <a:rPr lang="en-US" dirty="0" smtClean="0"/>
              <a:t>here is a positive and statistically significant correlation between education of the population and growth rates of per capita GDP </a:t>
            </a:r>
            <a:endParaRPr lang="et-EE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Google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internet-based</a:t>
            </a:r>
            <a:r>
              <a:rPr lang="et-EE" dirty="0" smtClean="0"/>
              <a:t> </a:t>
            </a:r>
            <a:r>
              <a:rPr lang="et-EE" dirty="0" err="1" smtClean="0"/>
              <a:t>memory</a:t>
            </a:r>
            <a:r>
              <a:rPr lang="et-EE" dirty="0" smtClean="0"/>
              <a:t> </a:t>
            </a:r>
            <a:r>
              <a:rPr lang="et-EE" dirty="0" err="1" smtClean="0"/>
              <a:t>has</a:t>
            </a:r>
            <a:r>
              <a:rPr lang="et-EE" dirty="0" smtClean="0"/>
              <a:t> </a:t>
            </a:r>
            <a:r>
              <a:rPr lang="et-EE" dirty="0" err="1" smtClean="0"/>
              <a:t>become</a:t>
            </a:r>
            <a:r>
              <a:rPr lang="et-EE" dirty="0" smtClean="0"/>
              <a:t> </a:t>
            </a:r>
            <a:r>
              <a:rPr lang="et-EE" dirty="0" err="1" smtClean="0"/>
              <a:t>most</a:t>
            </a:r>
            <a:r>
              <a:rPr lang="et-EE" dirty="0" smtClean="0"/>
              <a:t> </a:t>
            </a:r>
            <a:r>
              <a:rPr lang="et-EE" dirty="0" err="1" smtClean="0"/>
              <a:t>used</a:t>
            </a:r>
            <a:r>
              <a:rPr lang="et-EE" dirty="0" smtClean="0"/>
              <a:t> </a:t>
            </a:r>
            <a:r>
              <a:rPr lang="et-EE" dirty="0" err="1" smtClean="0"/>
              <a:t>memory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natives</a:t>
            </a:r>
            <a:r>
              <a:rPr lang="et-EE" dirty="0" smtClean="0"/>
              <a:t>:</a:t>
            </a:r>
          </a:p>
          <a:p>
            <a:pPr lvl="1" eaLnBrk="1" hangingPunct="1"/>
            <a:r>
              <a:rPr lang="et-EE" dirty="0" err="1" smtClean="0"/>
              <a:t>they</a:t>
            </a:r>
            <a:r>
              <a:rPr lang="et-EE" dirty="0" smtClean="0"/>
              <a:t> </a:t>
            </a:r>
            <a:r>
              <a:rPr lang="et-EE" dirty="0" err="1" smtClean="0"/>
              <a:t>learn</a:t>
            </a:r>
            <a:r>
              <a:rPr lang="et-EE" dirty="0" smtClean="0"/>
              <a:t> </a:t>
            </a:r>
            <a:r>
              <a:rPr lang="et-EE" dirty="0" err="1" smtClean="0"/>
              <a:t>only</a:t>
            </a:r>
            <a:r>
              <a:rPr lang="et-EE" dirty="0" smtClean="0"/>
              <a:t> </a:t>
            </a:r>
            <a:r>
              <a:rPr lang="et-EE" dirty="0" err="1" smtClean="0"/>
              <a:t>as-needed</a:t>
            </a:r>
            <a:r>
              <a:rPr lang="et-EE" dirty="0" smtClean="0"/>
              <a:t> – </a:t>
            </a:r>
            <a:r>
              <a:rPr lang="et-EE" dirty="0" err="1" smtClean="0"/>
              <a:t>what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needed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solve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current</a:t>
            </a:r>
            <a:r>
              <a:rPr lang="et-EE" dirty="0" smtClean="0"/>
              <a:t> </a:t>
            </a:r>
            <a:r>
              <a:rPr lang="et-EE" dirty="0" err="1" smtClean="0"/>
              <a:t>problem</a:t>
            </a:r>
            <a:endParaRPr lang="et-EE" dirty="0" smtClean="0"/>
          </a:p>
          <a:p>
            <a:pPr lvl="3" eaLnBrk="1" hangingPunct="1"/>
            <a:r>
              <a:rPr lang="et-EE" dirty="0" err="1" smtClean="0"/>
              <a:t>tomorrow</a:t>
            </a:r>
            <a:r>
              <a:rPr lang="et-EE" dirty="0" smtClean="0"/>
              <a:t> </a:t>
            </a:r>
            <a:r>
              <a:rPr lang="et-EE" dirty="0" err="1" smtClean="0"/>
              <a:t>there</a:t>
            </a:r>
            <a:r>
              <a:rPr lang="et-EE" dirty="0" smtClean="0"/>
              <a:t> </a:t>
            </a:r>
            <a:r>
              <a:rPr lang="et-EE" dirty="0" err="1" smtClean="0"/>
              <a:t>will</a:t>
            </a:r>
            <a:r>
              <a:rPr lang="et-EE" dirty="0" smtClean="0"/>
              <a:t> </a:t>
            </a:r>
            <a:r>
              <a:rPr lang="et-EE" dirty="0" err="1" smtClean="0"/>
              <a:t>be</a:t>
            </a:r>
            <a:r>
              <a:rPr lang="et-EE" dirty="0" smtClean="0"/>
              <a:t> </a:t>
            </a:r>
            <a:r>
              <a:rPr lang="et-EE" dirty="0" err="1" smtClean="0"/>
              <a:t>new</a:t>
            </a:r>
            <a:r>
              <a:rPr lang="et-EE" dirty="0" smtClean="0"/>
              <a:t>, </a:t>
            </a:r>
            <a:r>
              <a:rPr lang="et-EE" dirty="0" err="1" smtClean="0"/>
              <a:t>different</a:t>
            </a:r>
            <a:r>
              <a:rPr lang="et-EE" dirty="0" smtClean="0"/>
              <a:t> </a:t>
            </a:r>
            <a:r>
              <a:rPr lang="et-EE" dirty="0" err="1" smtClean="0"/>
              <a:t>problems</a:t>
            </a:r>
            <a:endParaRPr lang="et-EE" dirty="0" smtClean="0"/>
          </a:p>
          <a:p>
            <a:pPr lvl="1" eaLnBrk="1" hangingPunct="1"/>
            <a:r>
              <a:rPr lang="et-EE" dirty="0" err="1" smtClean="0"/>
              <a:t>they</a:t>
            </a:r>
            <a:r>
              <a:rPr lang="et-EE" dirty="0" smtClean="0"/>
              <a:t> </a:t>
            </a:r>
            <a:r>
              <a:rPr lang="et-EE" dirty="0" err="1" smtClean="0"/>
              <a:t>do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want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learn</a:t>
            </a:r>
            <a:r>
              <a:rPr lang="et-EE" dirty="0" smtClean="0"/>
              <a:t> </a:t>
            </a:r>
            <a:r>
              <a:rPr lang="et-EE" dirty="0" err="1" smtClean="0"/>
              <a:t>just-in-case</a:t>
            </a:r>
            <a:r>
              <a:rPr lang="et-EE" dirty="0" smtClean="0"/>
              <a:t> – </a:t>
            </a:r>
            <a:r>
              <a:rPr lang="et-EE" dirty="0" err="1" smtClean="0"/>
              <a:t>there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Google</a:t>
            </a:r>
            <a:r>
              <a:rPr lang="et-EE" dirty="0" smtClean="0"/>
              <a:t>   </a:t>
            </a:r>
          </a:p>
          <a:p>
            <a:pPr eaLnBrk="1" hangingPunct="1"/>
            <a:r>
              <a:rPr lang="en-GB" dirty="0" smtClean="0"/>
              <a:t>Is the next step awakening of Google</a:t>
            </a:r>
            <a:r>
              <a:rPr lang="et-EE" dirty="0" smtClean="0"/>
              <a:t> ?</a:t>
            </a:r>
          </a:p>
          <a:p>
            <a:pPr lvl="1" eaLnBrk="1" hangingPunct="1"/>
            <a:r>
              <a:rPr lang="et-EE" dirty="0" err="1" smtClean="0"/>
              <a:t>queries</a:t>
            </a:r>
            <a:r>
              <a:rPr lang="et-EE" dirty="0" smtClean="0"/>
              <a:t> </a:t>
            </a:r>
            <a:r>
              <a:rPr lang="et-EE" dirty="0" err="1" smtClean="0"/>
              <a:t>as</a:t>
            </a:r>
            <a:r>
              <a:rPr lang="et-EE" dirty="0" smtClean="0"/>
              <a:t> </a:t>
            </a:r>
            <a:r>
              <a:rPr lang="et-EE" dirty="0" err="1" smtClean="0"/>
              <a:t>full</a:t>
            </a:r>
            <a:r>
              <a:rPr lang="et-EE" dirty="0" smtClean="0"/>
              <a:t> </a:t>
            </a:r>
            <a:r>
              <a:rPr lang="et-EE" dirty="0" err="1" smtClean="0"/>
              <a:t>sentences</a:t>
            </a:r>
            <a:r>
              <a:rPr lang="et-EE" dirty="0" smtClean="0"/>
              <a:t> </a:t>
            </a:r>
            <a:r>
              <a:rPr lang="et-EE" dirty="0" err="1" smtClean="0"/>
              <a:t>allready</a:t>
            </a:r>
            <a:r>
              <a:rPr lang="et-EE" dirty="0" smtClean="0"/>
              <a:t> </a:t>
            </a:r>
            <a:r>
              <a:rPr lang="et-EE" dirty="0" err="1" smtClean="0"/>
              <a:t>give</a:t>
            </a:r>
            <a:r>
              <a:rPr lang="et-EE" dirty="0" smtClean="0"/>
              <a:t> </a:t>
            </a:r>
            <a:r>
              <a:rPr lang="et-EE" dirty="0" err="1" smtClean="0"/>
              <a:t>better</a:t>
            </a:r>
            <a:r>
              <a:rPr lang="et-EE" dirty="0" smtClean="0"/>
              <a:t> </a:t>
            </a:r>
            <a:r>
              <a:rPr lang="et-EE" dirty="0" err="1" smtClean="0"/>
              <a:t>results</a:t>
            </a:r>
            <a:r>
              <a:rPr lang="et-EE" dirty="0" smtClean="0"/>
              <a:t> </a:t>
            </a:r>
          </a:p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Internet </a:t>
            </a:r>
            <a:r>
              <a:rPr lang="et-EE" dirty="0" err="1" smtClean="0"/>
              <a:t>as</a:t>
            </a:r>
            <a:r>
              <a:rPr lang="et-EE" dirty="0" smtClean="0"/>
              <a:t> a </a:t>
            </a:r>
            <a:r>
              <a:rPr lang="et-EE" dirty="0" err="1" smtClean="0"/>
              <a:t>Source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 Open </a:t>
            </a:r>
            <a:r>
              <a:rPr lang="en-US" dirty="0" err="1" smtClean="0"/>
              <a:t>CourseWare</a:t>
            </a:r>
            <a:r>
              <a:rPr lang="en-US" dirty="0" smtClean="0"/>
              <a:t> </a:t>
            </a:r>
            <a:r>
              <a:rPr lang="et-EE" dirty="0" smtClean="0"/>
              <a:t>–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2000 </a:t>
            </a:r>
            <a:r>
              <a:rPr lang="et-EE" dirty="0" err="1" smtClean="0"/>
              <a:t>free</a:t>
            </a:r>
            <a:r>
              <a:rPr lang="et-EE" dirty="0" smtClean="0"/>
              <a:t> </a:t>
            </a:r>
            <a:r>
              <a:rPr lang="et-EE" dirty="0" err="1" smtClean="0"/>
              <a:t>courses</a:t>
            </a:r>
            <a:endParaRPr lang="et-EE" dirty="0" smtClean="0"/>
          </a:p>
          <a:p>
            <a:pPr lvl="1"/>
            <a:r>
              <a:rPr lang="en-US" dirty="0" smtClean="0"/>
              <a:t>Electrical Engineering and Computer Science</a:t>
            </a:r>
            <a:r>
              <a:rPr lang="et-EE" dirty="0" smtClean="0"/>
              <a:t>:</a:t>
            </a:r>
          </a:p>
          <a:p>
            <a:pPr lvl="2"/>
            <a:r>
              <a:rPr lang="et-EE" dirty="0" smtClean="0"/>
              <a:t>155 </a:t>
            </a:r>
            <a:r>
              <a:rPr lang="et-EE" dirty="0" err="1" smtClean="0"/>
              <a:t>undergraduate</a:t>
            </a:r>
            <a:r>
              <a:rPr lang="et-EE" dirty="0" smtClean="0"/>
              <a:t>, 55 </a:t>
            </a:r>
            <a:r>
              <a:rPr lang="et-EE" dirty="0" err="1" smtClean="0"/>
              <a:t>graduate</a:t>
            </a:r>
            <a:r>
              <a:rPr lang="et-EE" dirty="0" smtClean="0"/>
              <a:t> </a:t>
            </a:r>
            <a:r>
              <a:rPr lang="et-EE" dirty="0" err="1" smtClean="0"/>
              <a:t>courses</a:t>
            </a:r>
            <a:endParaRPr lang="et-EE" dirty="0" smtClean="0"/>
          </a:p>
          <a:p>
            <a:pPr lvl="3"/>
            <a:r>
              <a:rPr lang="et-EE" dirty="0" smtClean="0"/>
              <a:t>“</a:t>
            </a:r>
            <a:r>
              <a:rPr lang="en-US" dirty="0" smtClean="0"/>
              <a:t>Introduction to Computer Science and Programming</a:t>
            </a:r>
            <a:r>
              <a:rPr lang="et-EE" dirty="0" smtClean="0"/>
              <a:t>” </a:t>
            </a:r>
            <a:br>
              <a:rPr lang="et-EE" dirty="0" smtClean="0"/>
            </a:br>
            <a:r>
              <a:rPr lang="et-EE" dirty="0" smtClean="0"/>
              <a:t>&gt; 2 </a:t>
            </a:r>
            <a:r>
              <a:rPr lang="et-EE" dirty="0" err="1" smtClean="0"/>
              <a:t>million</a:t>
            </a:r>
            <a:r>
              <a:rPr lang="et-EE" dirty="0" smtClean="0"/>
              <a:t> </a:t>
            </a:r>
            <a:r>
              <a:rPr lang="et-EE" dirty="0" err="1" smtClean="0"/>
              <a:t>hits</a:t>
            </a:r>
            <a:r>
              <a:rPr lang="et-EE" dirty="0" smtClean="0"/>
              <a:t> on </a:t>
            </a:r>
            <a:r>
              <a:rPr lang="et-EE" dirty="0" err="1" smtClean="0"/>
              <a:t>YouTube</a:t>
            </a:r>
            <a:r>
              <a:rPr lang="et-EE" dirty="0" smtClean="0"/>
              <a:t>, </a:t>
            </a:r>
            <a:r>
              <a:rPr lang="et-EE" dirty="0" err="1" smtClean="0"/>
              <a:t>many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mobile</a:t>
            </a:r>
            <a:r>
              <a:rPr lang="et-EE" dirty="0" smtClean="0"/>
              <a:t> </a:t>
            </a:r>
            <a:r>
              <a:rPr lang="et-EE" dirty="0" err="1" smtClean="0"/>
              <a:t>devices</a:t>
            </a:r>
            <a:endParaRPr lang="et-EE" dirty="0" smtClean="0"/>
          </a:p>
          <a:p>
            <a:r>
              <a:rPr lang="en-US" dirty="0" smtClean="0"/>
              <a:t>Stanford University Engineering </a:t>
            </a:r>
            <a:r>
              <a:rPr lang="en-US" dirty="0" err="1" smtClean="0"/>
              <a:t>schoo</a:t>
            </a:r>
            <a:r>
              <a:rPr lang="et-EE" dirty="0" smtClean="0"/>
              <a:t>l:</a:t>
            </a:r>
          </a:p>
          <a:p>
            <a:pPr lvl="2"/>
            <a:r>
              <a:rPr lang="en-US" i="1" dirty="0" smtClean="0"/>
              <a:t>Machine Learning</a:t>
            </a:r>
            <a:r>
              <a:rPr lang="en-US" dirty="0" smtClean="0"/>
              <a:t>, </a:t>
            </a:r>
            <a:r>
              <a:rPr lang="en-US" i="1" dirty="0" smtClean="0"/>
              <a:t>Introduction to Artificial Intelligence</a:t>
            </a:r>
            <a:r>
              <a:rPr lang="et-EE" i="1" dirty="0" smtClean="0"/>
              <a:t>, </a:t>
            </a:r>
            <a:r>
              <a:rPr lang="en-US" i="1" dirty="0" smtClean="0"/>
              <a:t>Introduction to Databases</a:t>
            </a:r>
            <a:endParaRPr lang="et-EE" i="1" dirty="0" smtClean="0"/>
          </a:p>
          <a:p>
            <a:pPr lvl="3"/>
            <a:r>
              <a:rPr lang="et-EE" i="1" dirty="0" err="1" smtClean="0"/>
              <a:t>In</a:t>
            </a:r>
            <a:r>
              <a:rPr lang="et-EE" i="1" dirty="0" smtClean="0"/>
              <a:t> </a:t>
            </a:r>
            <a:r>
              <a:rPr lang="et-EE" i="1" dirty="0" err="1" smtClean="0"/>
              <a:t>first</a:t>
            </a:r>
            <a:r>
              <a:rPr lang="et-EE" i="1" dirty="0" smtClean="0"/>
              <a:t> 4 </a:t>
            </a:r>
            <a:r>
              <a:rPr lang="et-EE" i="1" dirty="0" err="1" smtClean="0"/>
              <a:t>weeks</a:t>
            </a:r>
            <a:r>
              <a:rPr lang="et-EE" i="1" dirty="0" smtClean="0"/>
              <a:t> </a:t>
            </a:r>
            <a:r>
              <a:rPr lang="et-EE" i="1" dirty="0" err="1" smtClean="0"/>
              <a:t>after</a:t>
            </a:r>
            <a:r>
              <a:rPr lang="et-EE" i="1" dirty="0" smtClean="0"/>
              <a:t> </a:t>
            </a:r>
            <a:r>
              <a:rPr lang="et-EE" i="1" dirty="0" err="1" smtClean="0"/>
              <a:t>opening</a:t>
            </a:r>
            <a:r>
              <a:rPr lang="et-EE" i="1" dirty="0" smtClean="0"/>
              <a:t> &gt; 300000 </a:t>
            </a:r>
            <a:r>
              <a:rPr lang="et-EE" i="1" dirty="0" err="1" smtClean="0"/>
              <a:t>registrations</a:t>
            </a:r>
            <a:r>
              <a:rPr lang="et-EE" i="1" dirty="0" smtClean="0"/>
              <a:t>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Human</a:t>
            </a:r>
            <a:r>
              <a:rPr lang="et-EE" dirty="0" smtClean="0"/>
              <a:t> </a:t>
            </a:r>
            <a:r>
              <a:rPr lang="et-EE" dirty="0" err="1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Even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important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</a:t>
            </a:r>
            <a:r>
              <a:rPr lang="et-EE" dirty="0" err="1" smtClean="0"/>
              <a:t>technical</a:t>
            </a:r>
            <a:r>
              <a:rPr lang="et-EE" dirty="0" smtClean="0"/>
              <a:t> </a:t>
            </a:r>
            <a:r>
              <a:rPr lang="et-EE" dirty="0" err="1" smtClean="0"/>
              <a:t>skills</a:t>
            </a:r>
            <a:r>
              <a:rPr lang="et-EE" dirty="0" smtClean="0"/>
              <a:t> are </a:t>
            </a:r>
            <a:r>
              <a:rPr lang="et-EE" dirty="0" err="1" smtClean="0"/>
              <a:t>human</a:t>
            </a:r>
            <a:r>
              <a:rPr lang="et-EE" dirty="0" smtClean="0"/>
              <a:t> </a:t>
            </a:r>
            <a:r>
              <a:rPr lang="et-EE" dirty="0" err="1" smtClean="0"/>
              <a:t>skills</a:t>
            </a:r>
            <a:r>
              <a:rPr lang="et-EE" dirty="0" smtClean="0"/>
              <a:t>:</a:t>
            </a:r>
          </a:p>
          <a:p>
            <a:pPr lvl="1"/>
            <a:r>
              <a:rPr lang="et-EE" dirty="0" smtClean="0"/>
              <a:t>A</a:t>
            </a:r>
            <a:r>
              <a:rPr lang="en-US" dirty="0" err="1" smtClean="0"/>
              <a:t>bility</a:t>
            </a:r>
            <a:r>
              <a:rPr lang="en-US" dirty="0" smtClean="0"/>
              <a:t> to learn</a:t>
            </a:r>
            <a:r>
              <a:rPr lang="et-EE" dirty="0" smtClean="0"/>
              <a:t> and</a:t>
            </a:r>
            <a:r>
              <a:rPr lang="en-US" dirty="0" smtClean="0"/>
              <a:t> communicate</a:t>
            </a:r>
            <a:r>
              <a:rPr lang="et-EE" dirty="0" smtClean="0"/>
              <a:t>,</a:t>
            </a:r>
            <a:r>
              <a:rPr lang="en-US" dirty="0" smtClean="0"/>
              <a:t> discover, analyze, compare and generalize</a:t>
            </a:r>
            <a:endParaRPr lang="et-EE" dirty="0" smtClean="0"/>
          </a:p>
          <a:p>
            <a:pPr lvl="1"/>
            <a:r>
              <a:rPr lang="en-US" dirty="0" smtClean="0"/>
              <a:t>Creativity</a:t>
            </a:r>
            <a:endParaRPr lang="et-EE" dirty="0" smtClean="0"/>
          </a:p>
          <a:p>
            <a:pPr lvl="1"/>
            <a:r>
              <a:rPr lang="en-US" dirty="0" err="1" smtClean="0"/>
              <a:t>Enterprisingness</a:t>
            </a:r>
            <a:endParaRPr lang="et-EE" dirty="0" smtClean="0"/>
          </a:p>
          <a:p>
            <a:r>
              <a:rPr lang="et-EE" dirty="0" err="1" smtClean="0"/>
              <a:t>Future</a:t>
            </a:r>
            <a:r>
              <a:rPr lang="et-EE" dirty="0" smtClean="0"/>
              <a:t> </a:t>
            </a:r>
            <a:r>
              <a:rPr lang="et-EE" dirty="0" err="1" smtClean="0"/>
              <a:t>workers</a:t>
            </a:r>
            <a:r>
              <a:rPr lang="et-EE" dirty="0" smtClean="0"/>
              <a:t> </a:t>
            </a:r>
            <a:r>
              <a:rPr lang="en-US" dirty="0" smtClean="0"/>
              <a:t>won’t go after existing jobs, but create new jobs and establish </a:t>
            </a:r>
            <a:r>
              <a:rPr lang="en-US" smtClean="0"/>
              <a:t>new enterprises</a:t>
            </a:r>
            <a:endParaRPr lang="et-EE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Internet </a:t>
            </a:r>
            <a:r>
              <a:rPr lang="et-EE" dirty="0" err="1" smtClean="0"/>
              <a:t>as</a:t>
            </a:r>
            <a:r>
              <a:rPr lang="et-EE" dirty="0" smtClean="0"/>
              <a:t> a </a:t>
            </a:r>
            <a:r>
              <a:rPr lang="et-EE" dirty="0" err="1" smtClean="0"/>
              <a:t>Source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'Open Culture</a:t>
            </a:r>
            <a:r>
              <a:rPr lang="en-US" dirty="0" smtClean="0"/>
              <a:t>‘</a:t>
            </a:r>
            <a:r>
              <a:rPr lang="et-EE" dirty="0" smtClean="0"/>
              <a:t> 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n-US" dirty="0" smtClean="0"/>
              <a:t>lot of free high-quality cultural and educational media - audio books, online courses, movies, language lessons, eBooks</a:t>
            </a:r>
            <a:endParaRPr lang="et-EE" dirty="0" smtClean="0"/>
          </a:p>
          <a:p>
            <a:pPr lvl="2"/>
            <a:r>
              <a:rPr lang="et-EE" dirty="0" smtClean="0"/>
              <a:t>Jan 2012 - &gt; 40 </a:t>
            </a:r>
            <a:r>
              <a:rPr lang="et-EE" dirty="0" err="1" smtClean="0"/>
              <a:t>Computer</a:t>
            </a:r>
            <a:r>
              <a:rPr lang="et-EE" dirty="0" smtClean="0"/>
              <a:t> </a:t>
            </a:r>
            <a:r>
              <a:rPr lang="en-US" dirty="0" smtClean="0"/>
              <a:t>Science courses</a:t>
            </a:r>
            <a:r>
              <a:rPr lang="et-EE" dirty="0" smtClean="0"/>
              <a:t>:</a:t>
            </a:r>
          </a:p>
          <a:p>
            <a:pPr lvl="3"/>
            <a:r>
              <a:rPr lang="en-US" i="1" dirty="0" err="1" smtClean="0"/>
              <a:t>iPhone</a:t>
            </a:r>
            <a:r>
              <a:rPr lang="en-US" i="1" dirty="0" smtClean="0"/>
              <a:t> Application Development</a:t>
            </a:r>
            <a:r>
              <a:rPr lang="en-US" dirty="0" smtClean="0"/>
              <a:t>, </a:t>
            </a:r>
            <a:r>
              <a:rPr lang="en-US" i="1" dirty="0" smtClean="0"/>
              <a:t>Quantum Computing for the Determined</a:t>
            </a:r>
            <a:r>
              <a:rPr lang="en-US" dirty="0" smtClean="0"/>
              <a:t>, </a:t>
            </a:r>
            <a:r>
              <a:rPr lang="en-US" i="1" dirty="0" smtClean="0"/>
              <a:t>The Beauty and Joy of Computing</a:t>
            </a:r>
            <a:r>
              <a:rPr lang="et-EE" i="1" dirty="0" smtClean="0"/>
              <a:t>, …</a:t>
            </a:r>
          </a:p>
          <a:p>
            <a:r>
              <a:rPr lang="en-US" dirty="0" smtClean="0">
                <a:hlinkClick r:id="rId3"/>
              </a:rPr>
              <a:t>Codecademy</a:t>
            </a:r>
            <a:endParaRPr lang="et-EE" dirty="0" smtClean="0"/>
          </a:p>
          <a:p>
            <a:pPr lvl="1"/>
            <a:r>
              <a:rPr lang="en-US" dirty="0" smtClean="0"/>
              <a:t>free interactive tutorials that guide users as they write and test lines of JavaScript code directly in their browser windows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r>
              <a:rPr lang="et-EE" smtClean="0"/>
              <a:t>Cognitive psychologists suggest learning methods </a:t>
            </a:r>
            <a:r>
              <a:rPr lang="et-EE" smtClean="0">
                <a:hlinkClick r:id="rId2" tooltip="Suggested learning methods"/>
              </a:rPr>
              <a:t>SQ3R, SQ4R, PQ4R</a:t>
            </a:r>
            <a:r>
              <a:rPr lang="et-EE" smtClean="0"/>
              <a:t>:</a:t>
            </a:r>
          </a:p>
          <a:p>
            <a:pPr lvl="3"/>
            <a:r>
              <a:rPr lang="en-US" b="1" smtClean="0"/>
              <a:t>Survey</a:t>
            </a:r>
            <a:r>
              <a:rPr lang="en-US" smtClean="0"/>
              <a:t> -- Read chapter outlines, chapter headings, recaps, objectives, etc. </a:t>
            </a:r>
          </a:p>
          <a:p>
            <a:pPr lvl="3"/>
            <a:r>
              <a:rPr lang="en-US" b="1" smtClean="0"/>
              <a:t>Question</a:t>
            </a:r>
            <a:r>
              <a:rPr lang="en-US" smtClean="0"/>
              <a:t> -- Formulate questions you believe will be addressed in reading </a:t>
            </a:r>
          </a:p>
          <a:p>
            <a:pPr lvl="3"/>
            <a:r>
              <a:rPr lang="en-US" b="1" smtClean="0"/>
              <a:t>Read</a:t>
            </a:r>
            <a:r>
              <a:rPr lang="en-US" smtClean="0"/>
              <a:t> -- Read material quickly, carefully, actively; try to answer previously formulated questions </a:t>
            </a:r>
          </a:p>
          <a:p>
            <a:pPr lvl="3"/>
            <a:r>
              <a:rPr lang="en-US" b="1" smtClean="0"/>
              <a:t>Recite</a:t>
            </a:r>
            <a:r>
              <a:rPr lang="en-US" smtClean="0"/>
              <a:t> -- Explain aloud to yourself or another person what you have read; use study guide; answer questions at end of chapter </a:t>
            </a:r>
          </a:p>
          <a:p>
            <a:pPr lvl="3"/>
            <a:r>
              <a:rPr lang="en-US" b="1" smtClean="0"/>
              <a:t>Review</a:t>
            </a:r>
            <a:r>
              <a:rPr lang="en-US" smtClean="0"/>
              <a:t> -- Go back over what you have learned; use study guide; reread recaps, reviews, or end of chapter summaries</a:t>
            </a:r>
          </a:p>
          <a:p>
            <a:endParaRPr 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>
                <a:hlinkClick r:id="rId2" tooltip="Suggested learning methods"/>
              </a:rPr>
              <a:t>SQ3R, SQ4R, PQ4R</a:t>
            </a:r>
            <a:r>
              <a:rPr lang="et-EE" smtClean="0"/>
              <a:t> are remarkably similar to what is done in Facebook and blogs</a:t>
            </a:r>
          </a:p>
          <a:p>
            <a:r>
              <a:rPr lang="et-EE" smtClean="0"/>
              <a:t>Purpose is not (as much as) to enlighten others, but the author himself</a:t>
            </a:r>
          </a:p>
          <a:p>
            <a:r>
              <a:rPr lang="et-EE" i="1" smtClean="0"/>
              <a:t>“Puhumalla ne asiat hoidetaan”</a:t>
            </a:r>
            <a:r>
              <a:rPr lang="et-EE" smtClean="0"/>
              <a:t> - things become clear just when discussing them </a:t>
            </a:r>
          </a:p>
          <a:p>
            <a:pPr lvl="1"/>
            <a:r>
              <a:rPr lang="et-EE" smtClean="0"/>
              <a:t> Veikko Huovinen, “</a:t>
            </a:r>
            <a:r>
              <a:rPr lang="et-EE" i="1" smtClean="0"/>
              <a:t>Havukka-ahon ajattelija</a:t>
            </a:r>
            <a:r>
              <a:rPr lang="et-EE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t-EE" dirty="0" err="1" smtClean="0"/>
              <a:t>everything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on </a:t>
            </a:r>
            <a:r>
              <a:rPr lang="et-EE" dirty="0" err="1" smtClean="0"/>
              <a:t>the</a:t>
            </a:r>
            <a:r>
              <a:rPr lang="et-EE" dirty="0" smtClean="0"/>
              <a:t> internet – are </a:t>
            </a:r>
            <a:r>
              <a:rPr lang="et-EE" dirty="0" err="1" smtClean="0"/>
              <a:t>we</a:t>
            </a:r>
            <a:r>
              <a:rPr lang="et-EE" dirty="0" smtClean="0"/>
              <a:t> </a:t>
            </a:r>
            <a:r>
              <a:rPr lang="et-EE" dirty="0" err="1" smtClean="0"/>
              <a:t>needed</a:t>
            </a:r>
            <a:r>
              <a:rPr lang="et-EE" dirty="0" smtClean="0"/>
              <a:t> at all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4725144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Student-centered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t-EE" dirty="0" smtClean="0"/>
              <a:t>‘</a:t>
            </a:r>
            <a:r>
              <a:rPr lang="en-US" dirty="0" smtClean="0"/>
              <a:t>Mentor in the Center</a:t>
            </a:r>
            <a:r>
              <a:rPr lang="et-EE" dirty="0" smtClean="0"/>
              <a:t>’</a:t>
            </a:r>
            <a:r>
              <a:rPr lang="en-US" dirty="0" smtClean="0"/>
              <a:t> to </a:t>
            </a:r>
            <a:r>
              <a:rPr lang="et-EE" dirty="0" smtClean="0"/>
              <a:t>‘</a:t>
            </a:r>
            <a:r>
              <a:rPr lang="en-US" dirty="0" smtClean="0"/>
              <a:t>Guide on the Side</a:t>
            </a:r>
            <a:r>
              <a:rPr lang="et-EE" dirty="0" smtClean="0"/>
              <a:t>’</a:t>
            </a:r>
          </a:p>
          <a:p>
            <a:r>
              <a:rPr lang="et-EE" dirty="0" err="1" smtClean="0"/>
              <a:t>Create</a:t>
            </a:r>
            <a:r>
              <a:rPr lang="et-EE" dirty="0" smtClean="0"/>
              <a:t> </a:t>
            </a:r>
            <a:r>
              <a:rPr lang="et-EE" dirty="0" err="1" smtClean="0"/>
              <a:t>discussion</a:t>
            </a:r>
            <a:r>
              <a:rPr lang="et-EE" dirty="0" smtClean="0"/>
              <a:t> </a:t>
            </a:r>
            <a:r>
              <a:rPr lang="et-EE" dirty="0" err="1" smtClean="0"/>
              <a:t>instead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monologue</a:t>
            </a:r>
            <a:endParaRPr lang="et-EE" dirty="0" smtClean="0"/>
          </a:p>
          <a:p>
            <a:pPr lvl="1"/>
            <a:r>
              <a:rPr lang="et-EE" dirty="0" smtClean="0"/>
              <a:t>‘</a:t>
            </a:r>
            <a:r>
              <a:rPr lang="et-EE" dirty="0" err="1" smtClean="0"/>
              <a:t>digital</a:t>
            </a:r>
            <a:r>
              <a:rPr lang="et-EE" dirty="0" smtClean="0"/>
              <a:t> </a:t>
            </a:r>
            <a:r>
              <a:rPr lang="et-EE" dirty="0" err="1" smtClean="0"/>
              <a:t>natives</a:t>
            </a:r>
            <a:r>
              <a:rPr lang="et-EE" dirty="0" smtClean="0"/>
              <a:t>’ </a:t>
            </a:r>
            <a:r>
              <a:rPr lang="en-US" dirty="0" smtClean="0"/>
              <a:t>already “live” online</a:t>
            </a:r>
            <a:r>
              <a:rPr lang="et-EE" dirty="0" smtClean="0"/>
              <a:t> and </a:t>
            </a:r>
            <a:r>
              <a:rPr lang="et-EE" dirty="0" err="1" smtClean="0"/>
              <a:t>share</a:t>
            </a:r>
            <a:endParaRPr lang="et-EE" dirty="0" smtClean="0"/>
          </a:p>
          <a:p>
            <a:pPr lvl="1"/>
            <a:r>
              <a:rPr lang="et-EE" dirty="0" err="1" smtClean="0"/>
              <a:t>often</a:t>
            </a:r>
            <a:r>
              <a:rPr lang="et-EE" dirty="0" smtClean="0"/>
              <a:t> </a:t>
            </a:r>
            <a:r>
              <a:rPr lang="et-EE" dirty="0" err="1" smtClean="0"/>
              <a:t>know</a:t>
            </a:r>
            <a:r>
              <a:rPr lang="et-EE" dirty="0" smtClean="0"/>
              <a:t> </a:t>
            </a:r>
            <a:r>
              <a:rPr lang="et-EE" dirty="0" err="1" smtClean="0"/>
              <a:t>new</a:t>
            </a:r>
            <a:r>
              <a:rPr lang="et-EE" dirty="0" smtClean="0"/>
              <a:t> </a:t>
            </a:r>
            <a:r>
              <a:rPr lang="et-EE" dirty="0" err="1" smtClean="0"/>
              <a:t>technologies</a:t>
            </a:r>
            <a:r>
              <a:rPr lang="et-EE" dirty="0" smtClean="0"/>
              <a:t>, </a:t>
            </a:r>
            <a:r>
              <a:rPr lang="et-EE" dirty="0" err="1" smtClean="0"/>
              <a:t>facts</a:t>
            </a:r>
            <a:r>
              <a:rPr lang="et-EE" dirty="0" smtClean="0"/>
              <a:t> </a:t>
            </a:r>
            <a:r>
              <a:rPr lang="et-EE" dirty="0" err="1" smtClean="0"/>
              <a:t>which</a:t>
            </a:r>
            <a:r>
              <a:rPr lang="et-EE" dirty="0" smtClean="0"/>
              <a:t> </a:t>
            </a:r>
            <a:r>
              <a:rPr lang="et-EE" dirty="0" err="1" smtClean="0"/>
              <a:t>we</a:t>
            </a:r>
            <a:r>
              <a:rPr lang="et-EE" dirty="0" smtClean="0"/>
              <a:t> (</a:t>
            </a:r>
            <a:r>
              <a:rPr lang="et-EE" dirty="0" err="1" smtClean="0"/>
              <a:t>yet</a:t>
            </a:r>
            <a:r>
              <a:rPr lang="et-EE" dirty="0" smtClean="0"/>
              <a:t>) </a:t>
            </a:r>
            <a:r>
              <a:rPr lang="et-EE" dirty="0" err="1" smtClean="0"/>
              <a:t>do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know</a:t>
            </a:r>
            <a:endParaRPr lang="et-EE" dirty="0" smtClean="0"/>
          </a:p>
          <a:p>
            <a:pPr lvl="1"/>
            <a:r>
              <a:rPr lang="et-EE" dirty="0" err="1" smtClean="0"/>
              <a:t>Provide</a:t>
            </a:r>
            <a:r>
              <a:rPr lang="et-EE" dirty="0" smtClean="0"/>
              <a:t> </a:t>
            </a:r>
            <a:r>
              <a:rPr lang="et-EE" dirty="0" err="1" smtClean="0"/>
              <a:t>sharing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information</a:t>
            </a:r>
            <a:r>
              <a:rPr lang="et-EE" dirty="0" smtClean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Develop</a:t>
            </a:r>
            <a:r>
              <a:rPr lang="et-EE" dirty="0" smtClean="0"/>
              <a:t> </a:t>
            </a:r>
            <a:r>
              <a:rPr lang="et-EE" dirty="0" err="1" smtClean="0"/>
              <a:t>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traditional jobs disappear, people will need to develop their </a:t>
            </a:r>
            <a:r>
              <a:rPr lang="en-US" dirty="0" err="1" smtClean="0"/>
              <a:t>nonautomatable</a:t>
            </a:r>
            <a:r>
              <a:rPr lang="en-US" dirty="0" smtClean="0"/>
              <a:t> skills to remain marketable and productive</a:t>
            </a:r>
            <a:endParaRPr lang="et-EE" dirty="0" smtClean="0"/>
          </a:p>
          <a:p>
            <a:r>
              <a:rPr lang="et-EE" dirty="0" smtClean="0"/>
              <a:t>W</a:t>
            </a:r>
            <a:r>
              <a:rPr lang="en-US" dirty="0" err="1" smtClean="0"/>
              <a:t>orkers</a:t>
            </a:r>
            <a:r>
              <a:rPr lang="en-US" dirty="0" smtClean="0"/>
              <a:t> won’t go after existing jobs, but rather create them by identifying problems to be solved with their hyper-human skills, such</a:t>
            </a:r>
            <a:r>
              <a:rPr lang="et-EE" dirty="0" smtClean="0"/>
              <a:t> </a:t>
            </a:r>
            <a:r>
              <a:rPr lang="en-US" dirty="0" smtClean="0"/>
              <a:t>as discovery, creativity, </a:t>
            </a:r>
            <a:r>
              <a:rPr lang="et-EE" dirty="0" err="1" smtClean="0"/>
              <a:t>ability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generalize</a:t>
            </a:r>
            <a:endParaRPr lang="et-EE" dirty="0" smtClean="0"/>
          </a:p>
          <a:p>
            <a:pPr lvl="1"/>
            <a:r>
              <a:rPr lang="en-US" dirty="0" smtClean="0"/>
              <a:t>EU are registered every year ca 65% more patent applications than in USA</a:t>
            </a:r>
            <a:r>
              <a:rPr lang="et-EE" dirty="0" smtClean="0"/>
              <a:t>, </a:t>
            </a:r>
            <a:r>
              <a:rPr lang="et-EE" dirty="0" err="1" smtClean="0"/>
              <a:t>but</a:t>
            </a:r>
            <a:r>
              <a:rPr lang="et-EE" dirty="0" smtClean="0"/>
              <a:t> </a:t>
            </a:r>
            <a:r>
              <a:rPr lang="et-EE" dirty="0" err="1" smtClean="0"/>
              <a:t>far</a:t>
            </a:r>
            <a:r>
              <a:rPr lang="et-EE" dirty="0" smtClean="0"/>
              <a:t> </a:t>
            </a:r>
            <a:r>
              <a:rPr lang="et-EE" dirty="0" err="1" smtClean="0"/>
              <a:t>less</a:t>
            </a:r>
            <a:r>
              <a:rPr lang="et-EE" dirty="0" smtClean="0"/>
              <a:t> </a:t>
            </a:r>
            <a:r>
              <a:rPr lang="en-US" dirty="0" smtClean="0"/>
              <a:t>new innovative products, services, enterprises  </a:t>
            </a:r>
            <a:endParaRPr lang="et-E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We</a:t>
            </a:r>
            <a:r>
              <a:rPr lang="et-EE" dirty="0" smtClean="0"/>
              <a:t> Are </a:t>
            </a:r>
            <a:r>
              <a:rPr lang="et-EE" dirty="0" err="1" smtClean="0"/>
              <a:t>Needed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Internet </a:t>
            </a:r>
            <a:r>
              <a:rPr lang="et-EE" dirty="0" err="1" smtClean="0"/>
              <a:t>provides</a:t>
            </a:r>
            <a:r>
              <a:rPr lang="et-EE" dirty="0" smtClean="0"/>
              <a:t> </a:t>
            </a:r>
            <a:r>
              <a:rPr lang="et-EE" dirty="0" err="1" smtClean="0"/>
              <a:t>facts</a:t>
            </a:r>
            <a:endParaRPr lang="et-EE" dirty="0" smtClean="0"/>
          </a:p>
          <a:p>
            <a:pPr lvl="1"/>
            <a:r>
              <a:rPr lang="et-EE" dirty="0" err="1" smtClean="0"/>
              <a:t>but</a:t>
            </a:r>
            <a:r>
              <a:rPr lang="et-EE" dirty="0" smtClean="0"/>
              <a:t> </a:t>
            </a:r>
            <a:r>
              <a:rPr lang="et-EE" dirty="0" err="1" smtClean="0"/>
              <a:t>very</a:t>
            </a:r>
            <a:r>
              <a:rPr lang="et-EE" dirty="0" smtClean="0"/>
              <a:t> </a:t>
            </a:r>
            <a:r>
              <a:rPr lang="et-EE" dirty="0" err="1" smtClean="0"/>
              <a:t>little</a:t>
            </a:r>
            <a:r>
              <a:rPr lang="et-EE" dirty="0" smtClean="0"/>
              <a:t> </a:t>
            </a:r>
            <a:r>
              <a:rPr lang="et-EE" dirty="0" err="1" smtClean="0"/>
              <a:t>context</a:t>
            </a:r>
            <a:endParaRPr lang="et-EE" dirty="0" smtClean="0"/>
          </a:p>
          <a:p>
            <a:r>
              <a:rPr lang="et-EE" dirty="0" err="1" smtClean="0"/>
              <a:t>From</a:t>
            </a:r>
            <a:r>
              <a:rPr lang="et-EE" dirty="0" smtClean="0"/>
              <a:t> a </a:t>
            </a:r>
            <a:r>
              <a:rPr lang="et-EE" dirty="0" err="1" smtClean="0"/>
              <a:t>student’s</a:t>
            </a:r>
            <a:r>
              <a:rPr lang="et-EE" dirty="0" smtClean="0"/>
              <a:t> </a:t>
            </a:r>
            <a:r>
              <a:rPr lang="et-EE" dirty="0" err="1" smtClean="0"/>
              <a:t>essay</a:t>
            </a:r>
            <a:r>
              <a:rPr lang="et-EE" dirty="0" smtClean="0"/>
              <a:t>: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9592" y="3429000"/>
            <a:ext cx="7776864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I may be wrong, but I think that many professors have forgotten one important issue: to explain to students the significance, importance of the considered issues in general context. Instead of this are presented lot of details, classifications and historical development – but anyone can get this from literature </a:t>
            </a:r>
            <a:r>
              <a:rPr lang="en-US" sz="2000" b="1" dirty="0" smtClean="0"/>
              <a:t>and</a:t>
            </a:r>
            <a:r>
              <a:rPr lang="en-US" b="1" dirty="0" smtClean="0"/>
              <a:t> Internet. If student does not understand, why this topic is important and how it is connected with issues considered earlier then there is no motivation to listen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Higher</a:t>
            </a:r>
            <a:r>
              <a:rPr lang="et-EE" dirty="0" smtClean="0"/>
              <a:t> </a:t>
            </a:r>
            <a:r>
              <a:rPr lang="et-EE" dirty="0" err="1" smtClean="0"/>
              <a:t>education</a:t>
            </a:r>
            <a:r>
              <a:rPr lang="et-EE" dirty="0" smtClean="0"/>
              <a:t> and </a:t>
            </a:r>
            <a:r>
              <a:rPr lang="et-EE" dirty="0" err="1" smtClean="0"/>
              <a:t>society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All </a:t>
            </a:r>
            <a:r>
              <a:rPr lang="et-EE" dirty="0" err="1" smtClean="0"/>
              <a:t>societyes</a:t>
            </a:r>
            <a:r>
              <a:rPr lang="et-EE" dirty="0" smtClean="0"/>
              <a:t> are </a:t>
            </a:r>
            <a:r>
              <a:rPr lang="en-US" dirty="0" smtClean="0"/>
              <a:t>trying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educate</a:t>
            </a:r>
            <a:r>
              <a:rPr lang="et-EE" dirty="0" smtClean="0"/>
              <a:t> </a:t>
            </a:r>
            <a:r>
              <a:rPr lang="et-EE" dirty="0" err="1" smtClean="0"/>
              <a:t>its</a:t>
            </a:r>
            <a:r>
              <a:rPr lang="et-EE" dirty="0" smtClean="0"/>
              <a:t> </a:t>
            </a:r>
            <a:r>
              <a:rPr lang="et-EE" dirty="0" err="1" smtClean="0"/>
              <a:t>members</a:t>
            </a:r>
            <a:endParaRPr lang="et-EE" dirty="0" smtClean="0"/>
          </a:p>
          <a:p>
            <a:r>
              <a:rPr lang="et-EE" dirty="0" err="1" smtClean="0"/>
              <a:t>Higher</a:t>
            </a:r>
            <a:r>
              <a:rPr lang="et-EE" dirty="0" smtClean="0"/>
              <a:t> </a:t>
            </a:r>
            <a:r>
              <a:rPr lang="et-EE" dirty="0" err="1" smtClean="0"/>
              <a:t>education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expensive</a:t>
            </a:r>
            <a:endParaRPr lang="et-EE" dirty="0" smtClean="0"/>
          </a:p>
          <a:p>
            <a:r>
              <a:rPr lang="et-EE" dirty="0" err="1" smtClean="0"/>
              <a:t>Pressures</a:t>
            </a:r>
            <a:r>
              <a:rPr lang="et-EE" dirty="0" smtClean="0"/>
              <a:t>:</a:t>
            </a:r>
          </a:p>
          <a:p>
            <a:pPr lvl="1"/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produce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endParaRPr lang="et-EE" dirty="0" smtClean="0"/>
          </a:p>
          <a:p>
            <a:pPr lvl="1"/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produce</a:t>
            </a:r>
            <a:r>
              <a:rPr lang="et-EE" dirty="0" smtClean="0"/>
              <a:t> </a:t>
            </a:r>
            <a:r>
              <a:rPr lang="et-EE" dirty="0" err="1" smtClean="0"/>
              <a:t>cheaper</a:t>
            </a:r>
            <a:endParaRPr lang="et-EE" dirty="0" smtClean="0"/>
          </a:p>
          <a:p>
            <a:r>
              <a:rPr lang="et-EE" dirty="0" err="1" smtClean="0"/>
              <a:t>result</a:t>
            </a:r>
            <a:r>
              <a:rPr lang="et-EE" dirty="0" smtClean="0"/>
              <a:t> - “</a:t>
            </a:r>
            <a:r>
              <a:rPr lang="et-EE" dirty="0" err="1" smtClean="0"/>
              <a:t>diploma</a:t>
            </a:r>
            <a:r>
              <a:rPr lang="et-EE" dirty="0" smtClean="0"/>
              <a:t> </a:t>
            </a:r>
            <a:r>
              <a:rPr lang="et-EE" dirty="0" err="1" smtClean="0"/>
              <a:t>mills</a:t>
            </a:r>
            <a:r>
              <a:rPr lang="et-EE" dirty="0" smtClean="0"/>
              <a:t>”</a:t>
            </a:r>
          </a:p>
          <a:p>
            <a:r>
              <a:rPr lang="et-EE" dirty="0" smtClean="0"/>
              <a:t>PHD-s </a:t>
            </a:r>
            <a:r>
              <a:rPr lang="et-EE" dirty="0" err="1" smtClean="0"/>
              <a:t>who</a:t>
            </a:r>
            <a:r>
              <a:rPr lang="et-EE" dirty="0" smtClean="0"/>
              <a:t> </a:t>
            </a:r>
            <a:r>
              <a:rPr lang="et-EE" dirty="0" err="1" smtClean="0"/>
              <a:t>can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find</a:t>
            </a:r>
            <a:r>
              <a:rPr lang="et-EE" dirty="0" smtClean="0"/>
              <a:t> </a:t>
            </a:r>
            <a:r>
              <a:rPr lang="et-EE" dirty="0" err="1" smtClean="0"/>
              <a:t>work</a:t>
            </a:r>
            <a:endParaRPr lang="et-EE" dirty="0" smtClean="0"/>
          </a:p>
          <a:p>
            <a:pPr lvl="1"/>
            <a:endParaRPr lang="et-E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Lack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Talents</a:t>
            </a:r>
            <a:endParaRPr lang="et-E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t-EE" dirty="0" err="1" smtClean="0"/>
              <a:t>Economies</a:t>
            </a:r>
            <a:r>
              <a:rPr lang="et-EE" dirty="0" smtClean="0"/>
              <a:t> </a:t>
            </a:r>
            <a:r>
              <a:rPr lang="et-EE" dirty="0" err="1" smtClean="0"/>
              <a:t>based</a:t>
            </a:r>
            <a:r>
              <a:rPr lang="et-EE" dirty="0" smtClean="0"/>
              <a:t> on </a:t>
            </a:r>
            <a:r>
              <a:rPr lang="et-EE" dirty="0" err="1" smtClean="0"/>
              <a:t>manual</a:t>
            </a:r>
            <a:r>
              <a:rPr lang="et-EE" dirty="0" smtClean="0"/>
              <a:t> labor are </a:t>
            </a:r>
            <a:r>
              <a:rPr lang="et-EE" dirty="0" err="1" smtClean="0"/>
              <a:t>rapidly</a:t>
            </a:r>
            <a:r>
              <a:rPr lang="et-EE" dirty="0" smtClean="0"/>
              <a:t> </a:t>
            </a:r>
            <a:r>
              <a:rPr lang="et-EE" dirty="0" err="1" smtClean="0"/>
              <a:t>changing</a:t>
            </a:r>
            <a:r>
              <a:rPr lang="et-EE" dirty="0" smtClean="0"/>
              <a:t> </a:t>
            </a:r>
            <a:r>
              <a:rPr lang="et-EE" dirty="0" err="1" smtClean="0"/>
              <a:t>into</a:t>
            </a:r>
            <a:r>
              <a:rPr lang="et-EE" dirty="0" smtClean="0"/>
              <a:t> </a:t>
            </a:r>
            <a:r>
              <a:rPr lang="et-EE" dirty="0" err="1" smtClean="0"/>
              <a:t>skills-based</a:t>
            </a:r>
            <a:r>
              <a:rPr lang="et-EE" dirty="0" smtClean="0"/>
              <a:t> </a:t>
            </a:r>
            <a:r>
              <a:rPr lang="et-EE" dirty="0" err="1" smtClean="0"/>
              <a:t>economies</a:t>
            </a:r>
            <a:endParaRPr lang="et-EE" dirty="0" smtClean="0"/>
          </a:p>
          <a:p>
            <a:pPr>
              <a:defRPr/>
            </a:pPr>
            <a:r>
              <a:rPr lang="et-EE" dirty="0" smtClean="0"/>
              <a:t>E</a:t>
            </a:r>
            <a:r>
              <a:rPr lang="en-US" dirty="0" err="1" smtClean="0"/>
              <a:t>mployment</a:t>
            </a:r>
            <a:r>
              <a:rPr lang="en-US" dirty="0" smtClean="0"/>
              <a:t> generation is </a:t>
            </a:r>
            <a:r>
              <a:rPr lang="et-EE" dirty="0" err="1" smtClean="0"/>
              <a:t>globally</a:t>
            </a:r>
            <a:r>
              <a:rPr lang="et-EE" dirty="0" smtClean="0"/>
              <a:t> </a:t>
            </a:r>
            <a:r>
              <a:rPr lang="en-US" dirty="0" smtClean="0"/>
              <a:t>growing faster than population</a:t>
            </a:r>
            <a:endParaRPr lang="et-EE" dirty="0" smtClean="0"/>
          </a:p>
          <a:p>
            <a:pPr>
              <a:defRPr/>
            </a:pPr>
            <a:r>
              <a:rPr lang="et-EE" dirty="0" smtClean="0"/>
              <a:t>M</a:t>
            </a:r>
            <a:r>
              <a:rPr lang="en-US" dirty="0" err="1" smtClean="0"/>
              <a:t>ismatch</a:t>
            </a:r>
            <a:r>
              <a:rPr lang="en-US" dirty="0" smtClean="0"/>
              <a:t> between the skills of the workforce and the needs of the economy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growing</a:t>
            </a:r>
            <a:r>
              <a:rPr lang="et-EE" dirty="0" smtClean="0"/>
              <a:t>:</a:t>
            </a:r>
          </a:p>
          <a:p>
            <a:pPr lvl="1">
              <a:defRPr/>
            </a:pPr>
            <a:r>
              <a:rPr lang="en-US" dirty="0" smtClean="0"/>
              <a:t>Manufacturers are forced to invest in automated equipment </a:t>
            </a:r>
            <a:r>
              <a:rPr lang="et-EE" dirty="0" err="1" smtClean="0"/>
              <a:t>since</a:t>
            </a:r>
            <a:r>
              <a:rPr lang="et-EE" dirty="0" smtClean="0"/>
              <a:t> </a:t>
            </a:r>
            <a:r>
              <a:rPr lang="et-EE" dirty="0" err="1" smtClean="0"/>
              <a:t>they</a:t>
            </a:r>
            <a:r>
              <a:rPr lang="et-EE" dirty="0" smtClean="0"/>
              <a:t> </a:t>
            </a:r>
            <a:r>
              <a:rPr lang="et-EE" dirty="0" err="1" smtClean="0"/>
              <a:t>can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n-US" dirty="0" smtClean="0"/>
              <a:t> recruit sufficient people</a:t>
            </a:r>
            <a:endParaRPr lang="et-EE" dirty="0" smtClean="0"/>
          </a:p>
          <a:p>
            <a:pPr lvl="1">
              <a:defRPr/>
            </a:pPr>
            <a:r>
              <a:rPr lang="en-US" dirty="0" smtClean="0"/>
              <a:t>these new automata require even higher skills from their operators</a:t>
            </a:r>
            <a:endParaRPr lang="et-EE" dirty="0" smtClean="0"/>
          </a:p>
          <a:p>
            <a:pPr>
              <a:defRPr/>
            </a:pPr>
            <a:r>
              <a:rPr lang="en-US" dirty="0" smtClean="0"/>
              <a:t>Lack of talents – highly educated professionals – is considered in all developed countries the most important issue of human resource</a:t>
            </a:r>
            <a:r>
              <a:rPr lang="et-EE" dirty="0" smtClean="0"/>
              <a:t> </a:t>
            </a:r>
            <a:r>
              <a:rPr lang="et-EE" dirty="0" err="1" smtClean="0"/>
              <a:t>management</a:t>
            </a:r>
            <a:endParaRPr lang="et-E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Importance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IT </a:t>
            </a:r>
            <a:r>
              <a:rPr lang="et-EE" dirty="0" err="1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</a:t>
            </a:r>
            <a:r>
              <a:rPr lang="en-US" dirty="0" smtClean="0"/>
              <a:t>he whole Europe </a:t>
            </a:r>
            <a:r>
              <a:rPr lang="et-EE" dirty="0" err="1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fac</a:t>
            </a:r>
            <a:r>
              <a:rPr lang="et-EE" dirty="0" err="1" smtClean="0"/>
              <a:t>ing</a:t>
            </a:r>
            <a:r>
              <a:rPr lang="en-US" dirty="0" smtClean="0"/>
              <a:t> shortage</a:t>
            </a:r>
            <a:r>
              <a:rPr lang="et-EE" dirty="0" smtClean="0"/>
              <a:t> of </a:t>
            </a:r>
            <a:r>
              <a:rPr lang="en-US" dirty="0" smtClean="0"/>
              <a:t>e-skilled people</a:t>
            </a:r>
            <a:endParaRPr lang="et-EE" dirty="0" smtClean="0"/>
          </a:p>
          <a:p>
            <a:r>
              <a:rPr lang="et-EE" dirty="0" smtClean="0"/>
              <a:t>EU </a:t>
            </a:r>
            <a:r>
              <a:rPr lang="et-EE" dirty="0" err="1" smtClean="0"/>
              <a:t>Horizon</a:t>
            </a:r>
            <a:r>
              <a:rPr lang="et-EE" dirty="0" smtClean="0"/>
              <a:t> 2020 programme:</a:t>
            </a:r>
          </a:p>
          <a:p>
            <a:pPr lvl="1"/>
            <a:r>
              <a:rPr lang="en-US" dirty="0" smtClean="0"/>
              <a:t>16-fold rise in the number of </a:t>
            </a:r>
            <a:r>
              <a:rPr lang="et-EE" dirty="0" err="1" smtClean="0"/>
              <a:t>supported</a:t>
            </a:r>
            <a:r>
              <a:rPr lang="en-US" dirty="0" smtClean="0"/>
              <a:t> students</a:t>
            </a:r>
            <a:endParaRPr lang="et-EE" dirty="0" smtClean="0"/>
          </a:p>
          <a:p>
            <a:r>
              <a:rPr lang="et-EE" dirty="0" err="1" smtClean="0"/>
              <a:t>In</a:t>
            </a:r>
            <a:r>
              <a:rPr lang="et-EE" dirty="0" smtClean="0"/>
              <a:t> Estonia:</a:t>
            </a:r>
          </a:p>
          <a:p>
            <a:pPr lvl="2"/>
            <a:r>
              <a:rPr lang="en-US" dirty="0" smtClean="0"/>
              <a:t>in 2000</a:t>
            </a:r>
            <a:r>
              <a:rPr lang="et-EE" dirty="0" smtClean="0"/>
              <a:t> </a:t>
            </a:r>
            <a:r>
              <a:rPr lang="en-US" dirty="0" smtClean="0"/>
              <a:t>was established The Estonian Information Technology College</a:t>
            </a:r>
            <a:r>
              <a:rPr lang="et-EE" dirty="0" smtClean="0"/>
              <a:t> (</a:t>
            </a:r>
            <a:r>
              <a:rPr lang="en-US" dirty="0" smtClean="0"/>
              <a:t>University of Applied Sciences</a:t>
            </a:r>
            <a:r>
              <a:rPr lang="et-EE" dirty="0" smtClean="0"/>
              <a:t>)</a:t>
            </a:r>
          </a:p>
          <a:p>
            <a:pPr lvl="2"/>
            <a:r>
              <a:rPr lang="en-US" dirty="0" smtClean="0"/>
              <a:t>this autumn (2012) will start an IT Academy with two BCs and two international master study programs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Tallinn </a:t>
            </a:r>
            <a:r>
              <a:rPr lang="et-EE" dirty="0" err="1" smtClean="0"/>
              <a:t>University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Tallinn </a:t>
            </a:r>
            <a:r>
              <a:rPr lang="et-EE" dirty="0" err="1" smtClean="0"/>
              <a:t>University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Technology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rapidly</a:t>
            </a:r>
            <a:r>
              <a:rPr lang="et-EE" dirty="0" smtClean="0"/>
              <a:t> </a:t>
            </a:r>
            <a:r>
              <a:rPr lang="et-EE" dirty="0" err="1" smtClean="0"/>
              <a:t>increasing</a:t>
            </a:r>
            <a:r>
              <a:rPr lang="et-EE" dirty="0" smtClean="0"/>
              <a:t> </a:t>
            </a:r>
            <a:r>
              <a:rPr lang="et-EE" dirty="0" err="1" smtClean="0"/>
              <a:t>international</a:t>
            </a:r>
            <a:r>
              <a:rPr lang="et-EE" dirty="0" smtClean="0"/>
              <a:t> </a:t>
            </a:r>
            <a:r>
              <a:rPr lang="et-EE" dirty="0" err="1" smtClean="0"/>
              <a:t>contacts</a:t>
            </a:r>
            <a:r>
              <a:rPr lang="et-EE" dirty="0" smtClean="0"/>
              <a:t> :</a:t>
            </a:r>
          </a:p>
          <a:p>
            <a:pPr lvl="1"/>
            <a:r>
              <a:rPr lang="et-EE" dirty="0" err="1" smtClean="0"/>
              <a:t>Created</a:t>
            </a:r>
            <a:r>
              <a:rPr lang="et-EE" dirty="0" smtClean="0"/>
              <a:t> </a:t>
            </a:r>
            <a:r>
              <a:rPr lang="et-EE" dirty="0" err="1" smtClean="0"/>
              <a:t>office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Silicon</a:t>
            </a:r>
            <a:r>
              <a:rPr lang="et-EE" dirty="0" smtClean="0"/>
              <a:t> Valley</a:t>
            </a:r>
          </a:p>
          <a:p>
            <a:pPr lvl="1"/>
            <a:r>
              <a:rPr lang="et-EE" dirty="0" err="1" smtClean="0"/>
              <a:t>Organizing</a:t>
            </a:r>
            <a:r>
              <a:rPr lang="et-EE" dirty="0" smtClean="0"/>
              <a:t> </a:t>
            </a:r>
            <a:r>
              <a:rPr lang="en-US" dirty="0" smtClean="0"/>
              <a:t> in Tallinn the </a:t>
            </a:r>
            <a:r>
              <a:rPr lang="en-US" dirty="0" smtClean="0">
                <a:hlinkClick r:id="rId2"/>
              </a:rPr>
              <a:t>European Innovation Academy</a:t>
            </a:r>
            <a:r>
              <a:rPr lang="en-US" dirty="0" smtClean="0"/>
              <a:t> 2012</a:t>
            </a:r>
            <a:r>
              <a:rPr lang="et-EE" dirty="0" smtClean="0"/>
              <a:t> 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t-EE" dirty="0" err="1" smtClean="0"/>
              <a:t>Created</a:t>
            </a:r>
            <a:r>
              <a:rPr lang="et-EE" dirty="0" smtClean="0"/>
              <a:t> </a:t>
            </a:r>
            <a:r>
              <a:rPr lang="et-EE" dirty="0" err="1" smtClean="0"/>
              <a:t>homepage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russian</a:t>
            </a:r>
            <a:r>
              <a:rPr lang="et-EE" dirty="0" smtClean="0"/>
              <a:t> and </a:t>
            </a:r>
            <a:r>
              <a:rPr lang="et-EE" dirty="0" smtClean="0">
                <a:hlinkClick r:id="rId3"/>
              </a:rPr>
              <a:t>Chinese</a:t>
            </a:r>
            <a:r>
              <a:rPr lang="et-EE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err="1" smtClean="0"/>
              <a:t>Universities</a:t>
            </a:r>
            <a:r>
              <a:rPr lang="et-EE" dirty="0" smtClean="0"/>
              <a:t> and “real </a:t>
            </a:r>
            <a:r>
              <a:rPr lang="et-EE" dirty="0" err="1" smtClean="0"/>
              <a:t>life</a:t>
            </a:r>
            <a:r>
              <a:rPr lang="et-EE" dirty="0" smtClean="0"/>
              <a:t>”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7715250" cy="4568825"/>
          </a:xfrm>
        </p:spPr>
        <p:txBody>
          <a:bodyPr/>
          <a:lstStyle/>
          <a:p>
            <a:pPr eaLnBrk="1" hangingPunct="1"/>
            <a:r>
              <a:rPr lang="et-EE" dirty="0" err="1" smtClean="0"/>
              <a:t>There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(</a:t>
            </a:r>
            <a:r>
              <a:rPr lang="et-EE" dirty="0" err="1" smtClean="0"/>
              <a:t>always</a:t>
            </a:r>
            <a:r>
              <a:rPr lang="et-EE" dirty="0" smtClean="0"/>
              <a:t> </a:t>
            </a:r>
            <a:r>
              <a:rPr lang="et-EE" dirty="0" err="1" smtClean="0"/>
              <a:t>has</a:t>
            </a:r>
            <a:r>
              <a:rPr lang="et-EE" dirty="0" smtClean="0"/>
              <a:t> </a:t>
            </a:r>
            <a:r>
              <a:rPr lang="et-EE" dirty="0" err="1" smtClean="0"/>
              <a:t>been</a:t>
            </a:r>
            <a:r>
              <a:rPr lang="et-EE" dirty="0" smtClean="0"/>
              <a:t>) a </a:t>
            </a:r>
            <a:r>
              <a:rPr lang="en-US" dirty="0" smtClean="0"/>
              <a:t>disparity between what is </a:t>
            </a:r>
            <a:r>
              <a:rPr lang="en-US" dirty="0" err="1" smtClean="0"/>
              <a:t>teached</a:t>
            </a:r>
            <a:r>
              <a:rPr lang="en-US" dirty="0" smtClean="0"/>
              <a:t> in universities and the "real life“</a:t>
            </a:r>
            <a:endParaRPr lang="et-EE" dirty="0" smtClean="0"/>
          </a:p>
          <a:p>
            <a:pPr eaLnBrk="1" hangingPunct="1"/>
            <a:r>
              <a:rPr lang="et-EE" dirty="0" smtClean="0"/>
              <a:t>Bill </a:t>
            </a:r>
            <a:r>
              <a:rPr lang="et-EE" dirty="0" err="1" smtClean="0"/>
              <a:t>Gates</a:t>
            </a:r>
            <a:r>
              <a:rPr lang="et-EE" dirty="0" smtClean="0"/>
              <a:t>, Steve </a:t>
            </a:r>
            <a:r>
              <a:rPr lang="et-EE" dirty="0" err="1" smtClean="0"/>
              <a:t>Jobbs</a:t>
            </a:r>
            <a:r>
              <a:rPr lang="et-EE" dirty="0" smtClean="0"/>
              <a:t> and </a:t>
            </a:r>
            <a:r>
              <a:rPr lang="et-EE" dirty="0" err="1" smtClean="0"/>
              <a:t>many</a:t>
            </a:r>
            <a:r>
              <a:rPr lang="et-EE" dirty="0" smtClean="0"/>
              <a:t> </a:t>
            </a:r>
            <a:r>
              <a:rPr lang="et-EE" dirty="0" err="1" smtClean="0"/>
              <a:t>other</a:t>
            </a:r>
            <a:r>
              <a:rPr lang="et-EE" dirty="0" smtClean="0"/>
              <a:t> IT gurus </a:t>
            </a:r>
            <a:r>
              <a:rPr lang="et-EE" dirty="0" err="1" smtClean="0"/>
              <a:t>do</a:t>
            </a:r>
            <a:r>
              <a:rPr lang="et-EE" dirty="0" smtClean="0"/>
              <a:t> </a:t>
            </a:r>
            <a:r>
              <a:rPr lang="et-EE" dirty="0" err="1" smtClean="0"/>
              <a:t>not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university</a:t>
            </a:r>
            <a:r>
              <a:rPr lang="et-EE" dirty="0" smtClean="0"/>
              <a:t> </a:t>
            </a:r>
            <a:r>
              <a:rPr lang="et-EE" dirty="0" err="1" smtClean="0"/>
              <a:t>diploma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gence of Communication and Inform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mmunikatsio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ikatsio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ikatsio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ikatsio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ikatsio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munikatsio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ikatsio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ikatsio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ikatsio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ikatsio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ikatsio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munikatsio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Emergence of Communication and Information</Template>
  <TotalTime>4070</TotalTime>
  <Words>2114</Words>
  <Application>Microsoft Office PowerPoint</Application>
  <PresentationFormat>On-screen Show (4:3)</PresentationFormat>
  <Paragraphs>255</Paragraphs>
  <Slides>49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Emergence of Communication and Information</vt:lpstr>
      <vt:lpstr>1_Custom Design</vt:lpstr>
      <vt:lpstr>Quo Vadis, (IT) education ?</vt:lpstr>
      <vt:lpstr>Issues:</vt:lpstr>
      <vt:lpstr>Society and education</vt:lpstr>
      <vt:lpstr>Importance of Education</vt:lpstr>
      <vt:lpstr>Higher education and society</vt:lpstr>
      <vt:lpstr>Lack of Talents</vt:lpstr>
      <vt:lpstr>Importance of IT skills</vt:lpstr>
      <vt:lpstr>Tallinn University of Technology</vt:lpstr>
      <vt:lpstr>Universities and “real life”</vt:lpstr>
      <vt:lpstr>Universities and “real life”</vt:lpstr>
      <vt:lpstr>Job offers in Estonia (May 2012)</vt:lpstr>
      <vt:lpstr>Students</vt:lpstr>
      <vt:lpstr>Students</vt:lpstr>
      <vt:lpstr>Working students</vt:lpstr>
      <vt:lpstr>Digital Natives</vt:lpstr>
      <vt:lpstr>Media modes of ‘digital natives’</vt:lpstr>
      <vt:lpstr>Media modes</vt:lpstr>
      <vt:lpstr>YouTube </vt:lpstr>
      <vt:lpstr>lecture</vt:lpstr>
      <vt:lpstr>Lecture – how it was</vt:lpstr>
      <vt:lpstr>Lecture - now</vt:lpstr>
      <vt:lpstr>And when laptops are forbidden…</vt:lpstr>
      <vt:lpstr>Slide 23</vt:lpstr>
      <vt:lpstr>New storage media</vt:lpstr>
      <vt:lpstr>Humans</vt:lpstr>
      <vt:lpstr>Increase of Information</vt:lpstr>
      <vt:lpstr>New Information</vt:lpstr>
      <vt:lpstr>Population growth versus information growth</vt:lpstr>
      <vt:lpstr>Humans are not able anymore to store everything in their grey cells</vt:lpstr>
      <vt:lpstr>Singularity</vt:lpstr>
      <vt:lpstr>Internet</vt:lpstr>
      <vt:lpstr>Internet</vt:lpstr>
      <vt:lpstr>New communication formats</vt:lpstr>
      <vt:lpstr>Singularity</vt:lpstr>
      <vt:lpstr>Slide 35</vt:lpstr>
      <vt:lpstr>Change of storage media</vt:lpstr>
      <vt:lpstr>Professor as one channel among others</vt:lpstr>
      <vt:lpstr>Internet as a partner</vt:lpstr>
      <vt:lpstr>On-line world versus official </vt:lpstr>
      <vt:lpstr>Google</vt:lpstr>
      <vt:lpstr>Internet as a Source</vt:lpstr>
      <vt:lpstr>Human skills</vt:lpstr>
      <vt:lpstr>Internet as a Source</vt:lpstr>
      <vt:lpstr>Slide 44</vt:lpstr>
      <vt:lpstr>Slide 45</vt:lpstr>
      <vt:lpstr>If everything is on the internet – are we needed at all ?</vt:lpstr>
      <vt:lpstr>Student-centered learning</vt:lpstr>
      <vt:lpstr>Develop creativity</vt:lpstr>
      <vt:lpstr>We Are Needed!</vt:lpstr>
    </vt:vector>
  </TitlesOfParts>
  <Company>Tallinn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Emergence of Communication and Information</dc:title>
  <dc:creator>jaakhenno</dc:creator>
  <cp:lastModifiedBy>jaakhenno</cp:lastModifiedBy>
  <cp:revision>226</cp:revision>
  <dcterms:created xsi:type="dcterms:W3CDTF">2012-05-01T06:02:45Z</dcterms:created>
  <dcterms:modified xsi:type="dcterms:W3CDTF">2012-05-23T20:27:50Z</dcterms:modified>
</cp:coreProperties>
</file>